
<file path=[Content_Types].xml><?xml version="1.0" encoding="utf-8"?>
<Types xmlns="http://schemas.openxmlformats.org/package/2006/content-types">
  <Default Extension="jpeg" ContentType="image/jpeg"/>
  <Default Extension="rels" ContentType="application/vnd.openxmlformats-package.relationships+xml"/>
  <Default Extension="png" ContentType="image/png"/>
  <Default Extension="xml" ContentType="application/xml"/>
  <Override PartName="/ppt/notesSlides/notesSlide21.xml" ContentType="application/vnd.openxmlformats-officedocument.presentationml.notesSlide+xml"/>
  <Override PartName="/ppt/notesSlides/notesSlide18.xml" ContentType="application/vnd.openxmlformats-officedocument.presentationml.notesSlide+xml"/>
  <Override PartName="/ppt/notesSlides/notesSlide16.xml" ContentType="application/vnd.openxmlformats-officedocument.presentationml.notesSlide+xml"/>
  <Override PartName="/ppt/presProps.xml" ContentType="application/vnd.openxmlformats-officedocument.presentationml.presProps+xml"/>
  <Override PartName="/ppt/slides/slide13.xml" ContentType="application/vnd.openxmlformats-officedocument.presentationml.slide+xml"/>
  <Override PartName="/ppt/viewProps.xml" ContentType="application/vnd.openxmlformats-officedocument.presentationml.viewProps+xml"/>
  <Override PartName="/ppt/slideLayouts/slideLayout1.xml" ContentType="application/vnd.openxmlformats-officedocument.presentationml.slideLayout+xml"/>
  <Override PartName="/ppt/revisionInfo.xml" ContentType="application/vnd.ms-powerpoint.revisioninfo+xml"/>
  <Override PartName="/ppt/presentation.xml" ContentType="application/vnd.openxmlformats-officedocument.presentationml.presentation.main+xml"/>
  <Override PartName="/ppt/slides/slide21.xml" ContentType="application/vnd.openxmlformats-officedocument.presentationml.slide+xml"/>
  <Override PartName="/ppt/slideLayouts/slideLayout4.xml" ContentType="application/vnd.openxmlformats-officedocument.presentationml.slideLayout+xml"/>
  <Override PartName="/ppt/slides/slide17.xml" ContentType="application/vnd.openxmlformats-officedocument.presentationml.slide+xml"/>
  <Override PartName="/ppt/slides/slide19.xml" ContentType="application/vnd.openxmlformats-officedocument.presentationml.slide+xml"/>
  <Override PartName="/ppt/notesSlides/notesSlide1.xml" ContentType="application/vnd.openxmlformats-officedocument.presentationml.notesSlide+xml"/>
  <Override PartName="/ppt/slideLayouts/slideLayout10.xml" ContentType="application/vnd.openxmlformats-officedocument.presentationml.slideLayout+xml"/>
  <Override PartName="/ppt/notesSlides/notesSlide12.xml" ContentType="application/vnd.openxmlformats-officedocument.presentationml.notesSlide+xml"/>
  <Override PartName="/ppt/tableStyles.xml" ContentType="application/vnd.openxmlformats-officedocument.presentationml.tableStyles+xml"/>
  <Override PartName="/ppt/slideMasters/slideMaster1.xml" ContentType="application/vnd.openxmlformats-officedocument.presentationml.slideMaster+xml"/>
  <Override PartName="/ppt/slideLayouts/slideLayout2.xml" ContentType="application/vnd.openxmlformats-officedocument.presentationml.slideLayout+xml"/>
  <Override PartName="/ppt/notesMasters/notesMaster1.xml" ContentType="application/vnd.openxmlformats-officedocument.presentationml.notesMaster+xml"/>
  <Override PartName="/ppt/notesSlides/notesSlide14.xml" ContentType="application/vnd.openxmlformats-officedocument.presentationml.notesSlide+xml"/>
  <Override PartName="/docProps/core.xml" ContentType="application/vnd.openxmlformats-package.core-properties+xml"/>
  <Override PartName="/ppt/slideLayouts/slideLayout11.xml" ContentType="application/vnd.openxmlformats-officedocument.presentationml.slideLayout+xml"/>
  <Override PartName="/ppt/slideLayouts/slideLayout6.xml" ContentType="application/vnd.openxmlformats-officedocument.presentationml.slideLayout+xml"/>
  <Override PartName="/ppt/slides/slide16.xml" ContentType="application/vnd.openxmlformats-officedocument.presentationml.slide+xml"/>
  <Override PartName="/ppt/slides/slide3.xml" ContentType="application/vnd.openxmlformats-officedocument.presentationml.slide+xml"/>
  <Override PartName="/ppt/slides/slide18.xml" ContentType="application/vnd.openxmlformats-officedocument.presentationml.slide+xml"/>
  <Override PartName="/ppt/slideLayouts/slideLayout7.xml" ContentType="application/vnd.openxmlformats-officedocument.presentationml.slideLayout+xml"/>
  <Override PartName="/docProps/app.xml" ContentType="application/vnd.openxmlformats-officedocument.extended-properties+xml"/>
  <Override PartName="/ppt/slideLayouts/slideLayout8.xml" ContentType="application/vnd.openxmlformats-officedocument.presentationml.slideLayout+xml"/>
  <Override PartName="/ppt/slides/slide20.xml" ContentType="application/vnd.openxmlformats-officedocument.presentationml.slide+xml"/>
  <Override PartName="/ppt/slides/slide12.xml" ContentType="application/vnd.openxmlformats-officedocument.presentationml.slide+xml"/>
  <Override PartName="/ppt/slideLayouts/slideLayout9.xml" ContentType="application/vnd.openxmlformats-officedocument.presentationml.slideLayout+xml"/>
  <Override PartName="/ppt/slides/slide1.xml" ContentType="application/vnd.openxmlformats-officedocument.presentationml.slide+xml"/>
  <Override PartName="/ppt/slides/slide14.xml" ContentType="application/vnd.openxmlformats-officedocument.presentationml.slide+xml"/>
  <Override PartName="/ppt/slideLayouts/slideLayout3.xml" ContentType="application/vnd.openxmlformats-officedocument.presentationml.slideLayout+xml"/>
  <Override PartName="/ppt/notesSlides/notesSlide3.xml" ContentType="application/vnd.openxmlformats-officedocument.presentationml.notesSlide+xml"/>
  <Override PartName="/ppt/slideLayouts/slideLayout5.xml" ContentType="application/vnd.openxmlformats-officedocument.presentationml.slideLayout+xml"/>
  <Override PartName="/ppt/slides/slide7.xml" ContentType="application/vnd.openxmlformats-officedocument.presentationml.slide+xml"/>
  <Override PartName="/ppt/slides/slide4.xml" ContentType="application/vnd.openxmlformats-officedocument.presentationml.slide+xml"/>
  <Override PartName="/ppt/notesSlides/notesSlide17.xml" ContentType="application/vnd.openxmlformats-officedocument.presentationml.notesSlide+xml"/>
  <Override PartName="/ppt/slides/slide8.xml" ContentType="application/vnd.openxmlformats-officedocument.presentationml.slide+xml"/>
  <Override PartName="/ppt/notesSlides/notesSlide5.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15.xml" ContentType="application/vnd.openxmlformats-officedocument.presentationml.notesSlide+xml"/>
  <Override PartName="/ppt/theme/theme2.xml" ContentType="application/vnd.openxmlformats-officedocument.theme+xml"/>
  <Override PartName="/ppt/notesSlides/notesSlide10.xml" ContentType="application/vnd.openxmlformats-officedocument.presentationml.notesSlide+xml"/>
  <Override PartName="/ppt/theme/theme3.xml" ContentType="application/vnd.openxmlformats-officedocument.theme+xml"/>
  <Override PartName="/ppt/notesSlides/notesSlide19.xml" ContentType="application/vnd.openxmlformats-officedocument.presentationml.notesSlide+xml"/>
  <Override PartName="/ppt/slides/slide10.xml" ContentType="application/vnd.openxmlformats-officedocument.presentationml.slide+xml"/>
  <Override PartName="/ppt/slides/slide2.xml" ContentType="application/vnd.openxmlformats-officedocument.presentationml.slide+xml"/>
  <Override PartName="/ppt/slides/slide6.xml" ContentType="application/vnd.openxmlformats-officedocument.presentationml.slide+xml"/>
  <Override PartName="/ppt/notesSlides/notesSlide4.xml" ContentType="application/vnd.openxmlformats-officedocument.presentationml.notesSlide+xml"/>
  <Override PartName="/ppt/notesSlides/notesSlide13.xml" ContentType="application/vnd.openxmlformats-officedocument.presentationml.notesSlide+xml"/>
  <Override PartName="/ppt/notesSlides/notesSlide20.xml" ContentType="application/vnd.openxmlformats-officedocument.presentationml.notesSlide+xml"/>
  <Override PartName="/ppt/notesSlides/notesSlide2.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slides/slide11.xml" ContentType="application/vnd.openxmlformats-officedocument.presentationml.slide+xml"/>
  <Override PartName="/ppt/slides/slide9.xml" ContentType="application/vnd.openxmlformats-officedocument.presentationml.slide+xml"/>
  <Override PartName="/ppt/theme/theme1.xml" ContentType="application/vnd.openxmlformats-officedocument.theme+xml"/>
  <Override PartName="/ppt/slides/slide5.xml" ContentType="application/vnd.openxmlformats-officedocument.presentationml.slide+xml"/>
  <Override PartName="/ppt/slides/slide15.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
  </p:notesMasterIdLst>
  <p:sldIdLst>
    <p:sldId id="274" r:id="rId3"/>
    <p:sldId id="257" r:id="rId4"/>
    <p:sldId id="258" r:id="rId5"/>
    <p:sldId id="259" r:id="rId6"/>
    <p:sldId id="261" r:id="rId7"/>
    <p:sldId id="263" r:id="rId8"/>
    <p:sldId id="266" r:id="rId9"/>
    <p:sldId id="272" r:id="rId10"/>
    <p:sldId id="264" r:id="rId11"/>
    <p:sldId id="262" r:id="rId12"/>
    <p:sldId id="265" r:id="rId13"/>
    <p:sldId id="275" r:id="rId14"/>
    <p:sldId id="267" r:id="rId15"/>
    <p:sldId id="269" r:id="rId16"/>
    <p:sldId id="271" r:id="rId17"/>
    <p:sldId id="270" r:id="rId18"/>
    <p:sldId id="276" r:id="rId19"/>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73" autoAdjust="0"/>
    <p:restoredTop sz="94660"/>
  </p:normalViewPr>
  <p:slideViewPr>
    <p:cSldViewPr snapToGrid="0">
      <p:cViewPr varScale="1">
        <p:scale>
          <a:sx n="89" d="100"/>
          <a:sy n="89" d="100"/>
        </p:scale>
        <p:origin x="114" y="324"/>
      </p:cViewPr>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2" Type="http://schemas.openxmlformats.org/officeDocument/2006/relationships/notesMaster" Target="notesMasters/notesMaster1.xml"/><Relationship Id="rId20" Type="http://schemas.openxmlformats.org/officeDocument/2006/relationships/tableStyles" Target="tableStyles.xml"/><Relationship Id="rId21" Type="http://schemas.openxmlformats.org/officeDocument/2006/relationships/presProps" Target="presProps.xml"/><Relationship Id="rId22" Type="http://schemas.openxmlformats.org/officeDocument/2006/relationships/viewProps" Target="viewProps.xml"/><Relationship Id="rId23" Type="http://schemas.openxmlformats.org/officeDocument/2006/relationships/theme" Target="theme/theme3.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à l'en-tête 1"/>
          <p:cNvSpPr>
            <a:spLocks noGrp="1" noEditPoints="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
            <a:endParaRPr lang="en-US"/>
          </a:p>
        </p:txBody>
      </p:sp>
      <p:sp>
        <p:nvSpPr>
          <p:cNvPr id="3" name="Espace réservé à la date 2"/>
          <p:cNvSpPr>
            <a:spLocks noGrp="1" noEditPoints="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1547DE9-ADB8-4297-9718-3CADFB4AF110}" type="datetimeFigureOut">
              <a:rPr lang="en-US" smtClean="0"/>
              <a:t>12/12/2024</a:t>
            </a:fld>
            <a:endParaRPr lang="en-US"/>
          </a:p>
        </p:txBody>
      </p:sp>
      <p:sp>
        <p:nvSpPr>
          <p:cNvPr id="4" name="Espace réservé à l'image de la diapositive 3"/>
          <p:cNvSpPr>
            <a:spLocks noGrp="1" noRot="1" noChangeAspect="1" noEditPoints="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
            <a:endParaRPr lang="en-US"/>
          </a:p>
        </p:txBody>
      </p:sp>
      <p:sp>
        <p:nvSpPr>
          <p:cNvPr id="5" name="Espace réservé aux notes 4"/>
          <p:cNvSpPr>
            <a:spLocks noGrp="1" noEditPoints="1"/>
          </p:cNvSpPr>
          <p:nvPr>
            <p:ph type="body" sz="quarter" idx="3"/>
          </p:nvPr>
        </p:nvSpPr>
        <p:spPr>
          <a:xfrm>
            <a:off x="685800" y="4343400"/>
            <a:ext cx="5486400" cy="4114800"/>
          </a:xfrm>
          <a:prstGeom prst="rect">
            <a:avLst/>
          </a:prstGeom>
        </p:spPr>
        <p:txBody>
          <a:bodyPr vert="horz" lIns="91440" tIns="45720" rIns="91440" bIns="45720" rtlCol="0"/>
          <a:lstStyle/>
          <a:p>
            <a:pPr lvl="0"/>
            <a:r>
              <a:rPr lang="fr-FR" altLang="en-US"/>
              <a:t>Cliquez pour modifier les styles du texte principal</a:t>
            </a:r>
          </a:p>
          <a:p>
            <a:pPr lvl="1"/>
            <a:r>
              <a:rPr lang="fr-FR" altLang="en-US"/>
              <a:t>Deuxième niveau</a:t>
            </a:r>
          </a:p>
          <a:p>
            <a:pPr lvl="2"/>
            <a:r>
              <a:rPr lang="fr-FR" altLang="en-US"/>
              <a:t>Troisième niveau</a:t>
            </a:r>
          </a:p>
          <a:p>
            <a:pPr lvl="3"/>
            <a:r>
              <a:rPr lang="fr-FR" altLang="en-US"/>
              <a:t>Quatrième niveau</a:t>
            </a:r>
          </a:p>
          <a:p>
            <a:pPr lvl="4"/>
            <a:r>
              <a:rPr lang="fr-FR" altLang="en-US"/>
              <a:t>Cinquième niveau</a:t>
            </a:r>
          </a:p>
        </p:txBody>
      </p:sp>
      <p:sp>
        <p:nvSpPr>
          <p:cNvPr id="6" name="Espace réservé à la note de bas de page 5"/>
          <p:cNvSpPr>
            <a:spLocks noGrp="1" noEditPoints="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ltLang="en-US"/>
          </a:p>
        </p:txBody>
      </p:sp>
      <p:sp>
        <p:nvSpPr>
          <p:cNvPr id="7" name="Espace réservé au numéro de diapositive 6"/>
          <p:cNvSpPr>
            <a:spLocks noGrp="1" noEditPoints="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ECCE74F-84D4-4DDB-872C-6EACF9ED040A}" type="slidenum">
              <a:rPr lang="en-US" smtClean="0"/>
              <a:t>‹#›</a:t>
            </a:fld>
            <a:endParaRPr lang="en-US"/>
          </a:p>
        </p:txBody>
      </p:sp>
    </p:spTree>
  </p:cSld>
  <p:clrMap bg1="lt1" tx1="dk1" bg2="lt2" tx2="dk2" accent1="accent1" accent2="accent2" accent3="accent3" accent4="accent4" accent5="accent5" accent6="accent6" hlink="hlink" folHlink="folHlink"/>
  <p:hf dt="0" sldNum="0"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à l'image de la diapositive 1"/>
          <p:cNvSpPr>
            <a:spLocks noGrp="1" noRot="1" noChangeAspect="1" noEditPoints="1"/>
          </p:cNvSpPr>
          <p:nvPr>
            <p:ph type="sldImg"/>
          </p:nvPr>
        </p:nvSpPr>
        <p:spPr>
          <a:xfrm>
            <a:off x="381000" y="685800"/>
            <a:ext cx="6096000" cy="3429000"/>
          </a:xfrm>
          <a:prstGeom prst="rect">
            <a:avLst/>
          </a:prstGeom>
        </p:spPr>
        <p:txBody>
          <a:bodyPr/>
          <a:lstStyle/>
          <a:p/>
        </p:txBody>
      </p:sp>
      <p:sp>
        <p:nvSpPr>
          <p:cNvPr id="3" name="Espace réservé au texte 2"/>
          <p:cNvSpPr>
            <a:spLocks noGrp="1" noEditPoints="1"/>
          </p:cNvSpPr>
          <p:nvPr>
            <p:ph type="body" idx="3"/>
          </p:nvPr>
        </p:nvSpPr>
        <p:spPr>
          <a:prstGeom prst="rect">
            <a:avLst/>
          </a:prstGeom>
        </p:spPr>
        <p:txBody>
          <a:bodyPr/>
          <a:lstStyle/>
          <a:p>
            <a:endParaRPr lang="en-US"/>
          </a:p>
        </p:txBody>
      </p:sp>
      <p:sp>
        <p:nvSpPr>
          <p:cNvPr id="4" name="Espace réservé au numéro de diapositive 3"/>
          <p:cNvSpPr>
            <a:spLocks noGrp="1" noEditPoints="1"/>
          </p:cNvSpPr>
          <p:nvPr>
            <p:ph type="sldNum" sz="quarter" idx="5"/>
          </p:nvPr>
        </p:nvSpPr>
        <p:spPr>
          <a:prstGeom prst="rect">
            <a:avLst/>
          </a:prstGeom>
        </p:spPr>
        <p:txBody>
          <a:bodyPr/>
          <a:lstStyle/>
          <a:p>
            <a:fld id="{3B372499-2E75-431E-B763-14CF83A3AC51}" type="slidenum">
              <a:rPr lang="en-US" smtClean="0"/>
              <a:t>‹#›</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à l'image de la diapositive 1"/>
          <p:cNvSpPr>
            <a:spLocks noGrp="1" noRot="1" noChangeAspect="1" noEditPoints="1"/>
          </p:cNvSpPr>
          <p:nvPr>
            <p:ph type="sldImg"/>
          </p:nvPr>
        </p:nvSpPr>
        <p:spPr>
          <a:xfrm>
            <a:off x="381000" y="685800"/>
            <a:ext cx="6096000" cy="3429000"/>
          </a:xfrm>
          <a:prstGeom prst="rect">
            <a:avLst/>
          </a:prstGeom>
        </p:spPr>
        <p:txBody>
          <a:bodyPr/>
          <a:lstStyle/>
          <a:p/>
        </p:txBody>
      </p:sp>
      <p:sp>
        <p:nvSpPr>
          <p:cNvPr id="3" name="Espace réservé au texte 2"/>
          <p:cNvSpPr>
            <a:spLocks noGrp="1" noEditPoints="1"/>
          </p:cNvSpPr>
          <p:nvPr>
            <p:ph type="body" idx="3"/>
          </p:nvPr>
        </p:nvSpPr>
        <p:spPr>
          <a:prstGeom prst="rect">
            <a:avLst/>
          </a:prstGeom>
        </p:spPr>
        <p:txBody>
          <a:bodyPr/>
          <a:lstStyle/>
          <a:p>
            <a:endParaRPr lang="en-US"/>
          </a:p>
        </p:txBody>
      </p:sp>
      <p:sp>
        <p:nvSpPr>
          <p:cNvPr id="4" name="Espace réservé au numéro de diapositive 3"/>
          <p:cNvSpPr>
            <a:spLocks noGrp="1" noEditPoints="1"/>
          </p:cNvSpPr>
          <p:nvPr>
            <p:ph type="sldNum" sz="quarter" idx="5"/>
          </p:nvPr>
        </p:nvSpPr>
        <p:spPr>
          <a:prstGeom prst="rect">
            <a:avLst/>
          </a:prstGeom>
        </p:spPr>
        <p:txBody>
          <a:bodyPr/>
          <a:lstStyle/>
          <a:p>
            <a:fld id="{C73CC25D-F8DE-4B0E-8C8D-261706E54B2D}" type="slidenum">
              <a:rPr lang="en-US" smtClean="0"/>
              <a:t>‹#›</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à l'image de la diapositive 1"/>
          <p:cNvSpPr>
            <a:spLocks noGrp="1" noRot="1" noChangeAspect="1" noEditPoints="1"/>
          </p:cNvSpPr>
          <p:nvPr>
            <p:ph type="sldImg"/>
          </p:nvPr>
        </p:nvSpPr>
        <p:spPr>
          <a:xfrm>
            <a:off x="381000" y="685800"/>
            <a:ext cx="6096000" cy="3429000"/>
          </a:xfrm>
          <a:prstGeom prst="rect">
            <a:avLst/>
          </a:prstGeom>
        </p:spPr>
        <p:txBody>
          <a:bodyPr/>
          <a:lstStyle/>
          <a:p/>
        </p:txBody>
      </p:sp>
      <p:sp>
        <p:nvSpPr>
          <p:cNvPr id="3" name="Espace réservé au texte 2"/>
          <p:cNvSpPr>
            <a:spLocks noGrp="1" noEditPoints="1"/>
          </p:cNvSpPr>
          <p:nvPr>
            <p:ph type="body" idx="3"/>
          </p:nvPr>
        </p:nvSpPr>
        <p:spPr>
          <a:prstGeom prst="rect">
            <a:avLst/>
          </a:prstGeom>
        </p:spPr>
        <p:txBody>
          <a:bodyPr/>
          <a:lstStyle/>
          <a:p>
            <a:endParaRPr lang="en-US"/>
          </a:p>
        </p:txBody>
      </p:sp>
      <p:sp>
        <p:nvSpPr>
          <p:cNvPr id="4" name="Espace réservé au numéro de diapositive 3"/>
          <p:cNvSpPr>
            <a:spLocks noGrp="1" noEditPoints="1"/>
          </p:cNvSpPr>
          <p:nvPr>
            <p:ph type="sldNum" sz="quarter" idx="5"/>
          </p:nvPr>
        </p:nvSpPr>
        <p:spPr>
          <a:prstGeom prst="rect">
            <a:avLst/>
          </a:prstGeom>
        </p:spPr>
        <p:txBody>
          <a:bodyPr/>
          <a:lstStyle/>
          <a:p>
            <a:fld id="{6DD01D0F-9419-4079-9F38-FF5359211A7B}" type="slidenum">
              <a:rPr lang="en-US" smtClean="0"/>
              <a:t>‹#›</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à l'image de la diapositive 1"/>
          <p:cNvSpPr>
            <a:spLocks noGrp="1" noRot="1" noChangeAspect="1" noEditPoints="1"/>
          </p:cNvSpPr>
          <p:nvPr>
            <p:ph type="sldImg"/>
          </p:nvPr>
        </p:nvSpPr>
        <p:spPr>
          <a:xfrm>
            <a:off x="381000" y="685800"/>
            <a:ext cx="6096000" cy="3429000"/>
          </a:xfrm>
          <a:prstGeom prst="rect">
            <a:avLst/>
          </a:prstGeom>
        </p:spPr>
        <p:txBody>
          <a:bodyPr/>
          <a:lstStyle/>
          <a:p/>
        </p:txBody>
      </p:sp>
      <p:sp>
        <p:nvSpPr>
          <p:cNvPr id="3" name="Espace réservé au texte 2"/>
          <p:cNvSpPr>
            <a:spLocks noGrp="1" noEditPoints="1"/>
          </p:cNvSpPr>
          <p:nvPr>
            <p:ph type="body" idx="3"/>
          </p:nvPr>
        </p:nvSpPr>
        <p:spPr>
          <a:prstGeom prst="rect">
            <a:avLst/>
          </a:prstGeom>
        </p:spPr>
        <p:txBody>
          <a:bodyPr/>
          <a:lstStyle/>
          <a:p>
            <a:endParaRPr lang="en-US"/>
          </a:p>
        </p:txBody>
      </p:sp>
      <p:sp>
        <p:nvSpPr>
          <p:cNvPr id="4" name="Espace réservé au numéro de diapositive 3"/>
          <p:cNvSpPr>
            <a:spLocks noGrp="1" noEditPoints="1"/>
          </p:cNvSpPr>
          <p:nvPr>
            <p:ph type="sldNum" sz="quarter" idx="5"/>
          </p:nvPr>
        </p:nvSpPr>
        <p:spPr>
          <a:prstGeom prst="rect">
            <a:avLst/>
          </a:prstGeom>
        </p:spPr>
        <p:txBody>
          <a:bodyPr/>
          <a:lstStyle/>
          <a:p>
            <a:fld id="{6DD01D0F-9419-4079-9F38-FF5359211A7B}" type="slidenum">
              <a:rPr lang="en-US" smtClean="0"/>
              <a:t>‹#›</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à l'image de la diapositive 1"/>
          <p:cNvSpPr>
            <a:spLocks noGrp="1" noRot="1" noChangeAspect="1" noEditPoints="1"/>
          </p:cNvSpPr>
          <p:nvPr>
            <p:ph type="sldImg"/>
          </p:nvPr>
        </p:nvSpPr>
        <p:spPr>
          <a:xfrm>
            <a:off x="381000" y="685800"/>
            <a:ext cx="6096000" cy="3429000"/>
          </a:xfrm>
          <a:prstGeom prst="rect">
            <a:avLst/>
          </a:prstGeom>
        </p:spPr>
        <p:txBody>
          <a:bodyPr/>
          <a:lstStyle/>
          <a:p/>
        </p:txBody>
      </p:sp>
      <p:sp>
        <p:nvSpPr>
          <p:cNvPr id="3" name="Espace réservé au texte 2"/>
          <p:cNvSpPr>
            <a:spLocks noGrp="1" noEditPoints="1"/>
          </p:cNvSpPr>
          <p:nvPr>
            <p:ph type="body" idx="3"/>
          </p:nvPr>
        </p:nvSpPr>
        <p:spPr>
          <a:prstGeom prst="rect">
            <a:avLst/>
          </a:prstGeom>
        </p:spPr>
        <p:txBody>
          <a:bodyPr/>
          <a:lstStyle/>
          <a:p>
            <a:endParaRPr lang="en-US"/>
          </a:p>
        </p:txBody>
      </p:sp>
      <p:sp>
        <p:nvSpPr>
          <p:cNvPr id="4" name="Espace réservé au numéro de diapositive 3"/>
          <p:cNvSpPr>
            <a:spLocks noGrp="1" noEditPoints="1"/>
          </p:cNvSpPr>
          <p:nvPr>
            <p:ph type="sldNum" sz="quarter" idx="5"/>
          </p:nvPr>
        </p:nvSpPr>
        <p:spPr>
          <a:prstGeom prst="rect">
            <a:avLst/>
          </a:prstGeom>
        </p:spPr>
        <p:txBody>
          <a:bodyPr/>
          <a:lstStyle/>
          <a:p>
            <a:fld id="{82DB0EFF-D9EA-41C0-8488-FB67094D1044}" type="slidenum">
              <a:rPr lang="en-US" smtClean="0"/>
              <a:t>‹#›</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à l'image de la diapositive 1"/>
          <p:cNvSpPr>
            <a:spLocks noGrp="1" noRot="1" noChangeAspect="1" noEditPoints="1"/>
          </p:cNvSpPr>
          <p:nvPr>
            <p:ph type="sldImg"/>
          </p:nvPr>
        </p:nvSpPr>
        <p:spPr>
          <a:xfrm>
            <a:off x="381000" y="685800"/>
            <a:ext cx="6096000" cy="3429000"/>
          </a:xfrm>
          <a:prstGeom prst="rect">
            <a:avLst/>
          </a:prstGeom>
        </p:spPr>
        <p:txBody>
          <a:bodyPr/>
          <a:lstStyle/>
          <a:p/>
        </p:txBody>
      </p:sp>
      <p:sp>
        <p:nvSpPr>
          <p:cNvPr id="3" name="Espace réservé au texte 2"/>
          <p:cNvSpPr>
            <a:spLocks noGrp="1" noEditPoints="1"/>
          </p:cNvSpPr>
          <p:nvPr>
            <p:ph type="body" idx="3"/>
          </p:nvPr>
        </p:nvSpPr>
        <p:spPr>
          <a:prstGeom prst="rect">
            <a:avLst/>
          </a:prstGeom>
        </p:spPr>
        <p:txBody>
          <a:bodyPr/>
          <a:lstStyle/>
          <a:p>
            <a:endParaRPr lang="en-US"/>
          </a:p>
        </p:txBody>
      </p:sp>
      <p:sp>
        <p:nvSpPr>
          <p:cNvPr id="4" name="Espace réservé au numéro de diapositive 3"/>
          <p:cNvSpPr>
            <a:spLocks noGrp="1" noEditPoints="1"/>
          </p:cNvSpPr>
          <p:nvPr>
            <p:ph type="sldNum" sz="quarter" idx="5"/>
          </p:nvPr>
        </p:nvSpPr>
        <p:spPr>
          <a:prstGeom prst="rect">
            <a:avLst/>
          </a:prstGeom>
        </p:spPr>
        <p:txBody>
          <a:bodyPr/>
          <a:lstStyle/>
          <a:p>
            <a:fld id="{E00667D6-D7A8-48F3-858B-796660B75862}" type="slidenum">
              <a:rPr lang="en-US" smtClean="0"/>
              <a:t>‹#›</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à l'image de la diapositive 1"/>
          <p:cNvSpPr>
            <a:spLocks noGrp="1" noRot="1" noChangeAspect="1" noEditPoints="1"/>
          </p:cNvSpPr>
          <p:nvPr>
            <p:ph type="sldImg"/>
          </p:nvPr>
        </p:nvSpPr>
        <p:spPr>
          <a:xfrm>
            <a:off x="381000" y="685800"/>
            <a:ext cx="6096000" cy="3429000"/>
          </a:xfrm>
          <a:prstGeom prst="rect">
            <a:avLst/>
          </a:prstGeom>
        </p:spPr>
        <p:txBody>
          <a:bodyPr/>
          <a:lstStyle/>
          <a:p/>
        </p:txBody>
      </p:sp>
      <p:sp>
        <p:nvSpPr>
          <p:cNvPr id="3" name="Espace réservé au texte 2"/>
          <p:cNvSpPr>
            <a:spLocks noGrp="1" noEditPoints="1"/>
          </p:cNvSpPr>
          <p:nvPr>
            <p:ph type="body" idx="3"/>
          </p:nvPr>
        </p:nvSpPr>
        <p:spPr>
          <a:prstGeom prst="rect">
            <a:avLst/>
          </a:prstGeom>
        </p:spPr>
        <p:txBody>
          <a:bodyPr/>
          <a:lstStyle/>
          <a:p>
            <a:endParaRPr lang="en-US"/>
          </a:p>
        </p:txBody>
      </p:sp>
      <p:sp>
        <p:nvSpPr>
          <p:cNvPr id="4" name="Espace réservé au numéro de diapositive 3"/>
          <p:cNvSpPr>
            <a:spLocks noGrp="1" noEditPoints="1"/>
          </p:cNvSpPr>
          <p:nvPr>
            <p:ph type="sldNum" sz="quarter" idx="5"/>
          </p:nvPr>
        </p:nvSpPr>
        <p:spPr>
          <a:prstGeom prst="rect">
            <a:avLst/>
          </a:prstGeom>
        </p:spPr>
        <p:txBody>
          <a:bodyPr/>
          <a:lstStyle/>
          <a:p>
            <a:fld id="{4A27F72C-D2F3-453A-BA4F-573BEC1E858A}" type="slidenum">
              <a:rPr lang="en-US" smtClean="0"/>
              <a:t>‹#›</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à l'image de la diapositive 1"/>
          <p:cNvSpPr>
            <a:spLocks noGrp="1" noRot="1" noChangeAspect="1" noEditPoints="1"/>
          </p:cNvSpPr>
          <p:nvPr>
            <p:ph type="sldImg"/>
          </p:nvPr>
        </p:nvSpPr>
        <p:spPr>
          <a:xfrm>
            <a:off x="381000" y="685800"/>
            <a:ext cx="6096000" cy="3429000"/>
          </a:xfrm>
          <a:prstGeom prst="rect">
            <a:avLst/>
          </a:prstGeom>
        </p:spPr>
        <p:txBody>
          <a:bodyPr/>
          <a:lstStyle/>
          <a:p/>
        </p:txBody>
      </p:sp>
      <p:sp>
        <p:nvSpPr>
          <p:cNvPr id="3" name="Espace réservé au texte 2"/>
          <p:cNvSpPr>
            <a:spLocks noGrp="1" noEditPoints="1"/>
          </p:cNvSpPr>
          <p:nvPr>
            <p:ph type="body" idx="3"/>
          </p:nvPr>
        </p:nvSpPr>
        <p:spPr>
          <a:prstGeom prst="rect">
            <a:avLst/>
          </a:prstGeom>
        </p:spPr>
        <p:txBody>
          <a:bodyPr/>
          <a:lstStyle/>
          <a:p>
            <a:endParaRPr lang="en-US"/>
          </a:p>
        </p:txBody>
      </p:sp>
      <p:sp>
        <p:nvSpPr>
          <p:cNvPr id="4" name="Espace réservé au numéro de diapositive 3"/>
          <p:cNvSpPr>
            <a:spLocks noGrp="1" noEditPoints="1"/>
          </p:cNvSpPr>
          <p:nvPr>
            <p:ph type="sldNum" sz="quarter" idx="5"/>
          </p:nvPr>
        </p:nvSpPr>
        <p:spPr>
          <a:prstGeom prst="rect">
            <a:avLst/>
          </a:prstGeom>
        </p:spPr>
        <p:txBody>
          <a:bodyPr/>
          <a:lstStyle/>
          <a:p>
            <a:fld id="{753103B3-CDEC-492F-A5F3-A287801D74E0}" type="slidenum">
              <a:rPr lang="en-US" smtClean="0"/>
              <a:t>‹#›</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à l'image de la diapositive 1"/>
          <p:cNvSpPr>
            <a:spLocks noGrp="1" noRot="1" noChangeAspect="1" noEditPoints="1"/>
          </p:cNvSpPr>
          <p:nvPr>
            <p:ph type="sldImg"/>
          </p:nvPr>
        </p:nvSpPr>
        <p:spPr>
          <a:xfrm>
            <a:off x="381000" y="685800"/>
            <a:ext cx="6096000" cy="3429000"/>
          </a:xfrm>
          <a:prstGeom prst="rect">
            <a:avLst/>
          </a:prstGeom>
        </p:spPr>
        <p:txBody>
          <a:bodyPr/>
          <a:lstStyle/>
          <a:p/>
        </p:txBody>
      </p:sp>
      <p:sp>
        <p:nvSpPr>
          <p:cNvPr id="3" name="Espace réservé au texte 2"/>
          <p:cNvSpPr>
            <a:spLocks noGrp="1" noEditPoints="1"/>
          </p:cNvSpPr>
          <p:nvPr>
            <p:ph type="body" idx="3"/>
          </p:nvPr>
        </p:nvSpPr>
        <p:spPr>
          <a:prstGeom prst="rect">
            <a:avLst/>
          </a:prstGeom>
        </p:spPr>
        <p:txBody>
          <a:bodyPr/>
          <a:lstStyle/>
          <a:p>
            <a:endParaRPr lang="en-US"/>
          </a:p>
        </p:txBody>
      </p:sp>
      <p:sp>
        <p:nvSpPr>
          <p:cNvPr id="4" name="Espace réservé au numéro de diapositive 3"/>
          <p:cNvSpPr>
            <a:spLocks noGrp="1" noEditPoints="1"/>
          </p:cNvSpPr>
          <p:nvPr>
            <p:ph type="sldNum" sz="quarter" idx="5"/>
          </p:nvPr>
        </p:nvSpPr>
        <p:spPr>
          <a:prstGeom prst="rect">
            <a:avLst/>
          </a:prstGeom>
        </p:spPr>
        <p:txBody>
          <a:bodyPr/>
          <a:lstStyle/>
          <a:p>
            <a:fld id="{3B372499-2E75-431E-B763-14CF83A3AC51}" type="slidenum">
              <a:rPr lang="en-US" smtClean="0"/>
              <a:t>‹#›</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à l'image de la diapositive 1"/>
          <p:cNvSpPr>
            <a:spLocks noGrp="1" noRot="1" noChangeAspect="1" noEditPoints="1"/>
          </p:cNvSpPr>
          <p:nvPr>
            <p:ph type="sldImg"/>
          </p:nvPr>
        </p:nvSpPr>
        <p:spPr>
          <a:xfrm>
            <a:off x="381000" y="685800"/>
            <a:ext cx="6096000" cy="3429000"/>
          </a:xfrm>
          <a:prstGeom prst="rect">
            <a:avLst/>
          </a:prstGeom>
        </p:spPr>
        <p:txBody>
          <a:bodyPr/>
          <a:lstStyle/>
          <a:p/>
        </p:txBody>
      </p:sp>
      <p:sp>
        <p:nvSpPr>
          <p:cNvPr id="3" name="Espace réservé au texte 2"/>
          <p:cNvSpPr>
            <a:spLocks noGrp="1" noEditPoints="1"/>
          </p:cNvSpPr>
          <p:nvPr>
            <p:ph type="body" idx="3"/>
          </p:nvPr>
        </p:nvSpPr>
        <p:spPr>
          <a:prstGeom prst="rect">
            <a:avLst/>
          </a:prstGeom>
        </p:spPr>
        <p:txBody>
          <a:bodyPr/>
          <a:lstStyle/>
          <a:p>
            <a:endParaRPr lang="en-US"/>
          </a:p>
        </p:txBody>
      </p:sp>
      <p:sp>
        <p:nvSpPr>
          <p:cNvPr id="4" name="Espace réservé au numéro de diapositive 3"/>
          <p:cNvSpPr>
            <a:spLocks noGrp="1" noEditPoints="1"/>
          </p:cNvSpPr>
          <p:nvPr>
            <p:ph type="sldNum" sz="quarter" idx="5"/>
          </p:nvPr>
        </p:nvSpPr>
        <p:spPr>
          <a:prstGeom prst="rect">
            <a:avLst/>
          </a:prstGeom>
        </p:spPr>
        <p:txBody>
          <a:bodyPr/>
          <a:lstStyle/>
          <a:p>
            <a:fld id="{C401909D-DF28-4BD5-B276-67330D02903A}" type="slidenum">
              <a:rPr lang="en-US" smtClean="0"/>
              <a:t>‹#›</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à l'image de la diapositive 1"/>
          <p:cNvSpPr>
            <a:spLocks noGrp="1" noRot="1" noChangeAspect="1" noEditPoints="1"/>
          </p:cNvSpPr>
          <p:nvPr>
            <p:ph type="sldImg"/>
          </p:nvPr>
        </p:nvSpPr>
        <p:spPr>
          <a:xfrm>
            <a:off x="381000" y="685800"/>
            <a:ext cx="6096000" cy="3429000"/>
          </a:xfrm>
          <a:prstGeom prst="rect">
            <a:avLst/>
          </a:prstGeom>
        </p:spPr>
        <p:txBody>
          <a:bodyPr/>
          <a:lstStyle/>
          <a:p/>
        </p:txBody>
      </p:sp>
      <p:sp>
        <p:nvSpPr>
          <p:cNvPr id="3" name="Espace réservé au texte 2"/>
          <p:cNvSpPr>
            <a:spLocks noGrp="1" noEditPoints="1"/>
          </p:cNvSpPr>
          <p:nvPr>
            <p:ph type="body" idx="3"/>
          </p:nvPr>
        </p:nvSpPr>
        <p:spPr>
          <a:prstGeom prst="rect">
            <a:avLst/>
          </a:prstGeom>
        </p:spPr>
        <p:txBody>
          <a:bodyPr/>
          <a:lstStyle/>
          <a:p>
            <a:endParaRPr lang="en-US"/>
          </a:p>
        </p:txBody>
      </p:sp>
      <p:sp>
        <p:nvSpPr>
          <p:cNvPr id="4" name="Espace réservé au numéro de diapositive 3"/>
          <p:cNvSpPr>
            <a:spLocks noGrp="1" noEditPoints="1"/>
          </p:cNvSpPr>
          <p:nvPr>
            <p:ph type="sldNum" sz="quarter" idx="5"/>
          </p:nvPr>
        </p:nvSpPr>
        <p:spPr>
          <a:prstGeom prst="rect">
            <a:avLst/>
          </a:prstGeom>
        </p:spPr>
        <p:txBody>
          <a:bodyPr/>
          <a:lstStyle/>
          <a:p>
            <a:fld id="{99BDCBE7-2C9C-42C3-9D06-695297FA2692}" type="slidenum">
              <a:rPr lang="en-US" smtClean="0"/>
              <a:t>‹#›</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à l'image de la diapositive 1"/>
          <p:cNvSpPr>
            <a:spLocks noGrp="1" noRot="1" noChangeAspect="1" noEditPoints="1"/>
          </p:cNvSpPr>
          <p:nvPr>
            <p:ph type="sldImg"/>
          </p:nvPr>
        </p:nvSpPr>
        <p:spPr>
          <a:xfrm>
            <a:off x="381000" y="685800"/>
            <a:ext cx="6096000" cy="3429000"/>
          </a:xfrm>
          <a:prstGeom prst="rect">
            <a:avLst/>
          </a:prstGeom>
        </p:spPr>
        <p:txBody>
          <a:bodyPr/>
          <a:lstStyle/>
          <a:p/>
        </p:txBody>
      </p:sp>
      <p:sp>
        <p:nvSpPr>
          <p:cNvPr id="3" name="Espace réservé au texte 2"/>
          <p:cNvSpPr>
            <a:spLocks noGrp="1" noEditPoints="1"/>
          </p:cNvSpPr>
          <p:nvPr>
            <p:ph type="body" idx="3"/>
          </p:nvPr>
        </p:nvSpPr>
        <p:spPr>
          <a:prstGeom prst="rect">
            <a:avLst/>
          </a:prstGeom>
        </p:spPr>
        <p:txBody>
          <a:bodyPr/>
          <a:lstStyle/>
          <a:p>
            <a:endParaRPr lang="en-US"/>
          </a:p>
        </p:txBody>
      </p:sp>
      <p:sp>
        <p:nvSpPr>
          <p:cNvPr id="4" name="Espace réservé au numéro de diapositive 3"/>
          <p:cNvSpPr>
            <a:spLocks noGrp="1" noEditPoints="1"/>
          </p:cNvSpPr>
          <p:nvPr>
            <p:ph type="sldNum" sz="quarter" idx="5"/>
          </p:nvPr>
        </p:nvSpPr>
        <p:spPr>
          <a:prstGeom prst="rect">
            <a:avLst/>
          </a:prstGeom>
        </p:spPr>
        <p:txBody>
          <a:bodyPr/>
          <a:lstStyle/>
          <a:p>
            <a:fld id="{38F62401-D09D-419A-BD2E-650EF8B23B3B}" type="slidenum">
              <a:rPr lang="en-US" smtClean="0"/>
              <a:t>‹#›</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à l'image de la diapositive 1"/>
          <p:cNvSpPr>
            <a:spLocks noGrp="1" noRot="1" noChangeAspect="1" noEditPoints="1"/>
          </p:cNvSpPr>
          <p:nvPr>
            <p:ph type="sldImg"/>
          </p:nvPr>
        </p:nvSpPr>
        <p:spPr>
          <a:xfrm>
            <a:off x="381000" y="685800"/>
            <a:ext cx="6096000" cy="3429000"/>
          </a:xfrm>
          <a:prstGeom prst="rect">
            <a:avLst/>
          </a:prstGeom>
        </p:spPr>
        <p:txBody>
          <a:bodyPr/>
          <a:lstStyle/>
          <a:p/>
        </p:txBody>
      </p:sp>
      <p:sp>
        <p:nvSpPr>
          <p:cNvPr id="3" name="Espace réservé au texte 2"/>
          <p:cNvSpPr>
            <a:spLocks noGrp="1" noEditPoints="1"/>
          </p:cNvSpPr>
          <p:nvPr>
            <p:ph type="body" idx="3"/>
          </p:nvPr>
        </p:nvSpPr>
        <p:spPr>
          <a:prstGeom prst="rect">
            <a:avLst/>
          </a:prstGeom>
        </p:spPr>
        <p:txBody>
          <a:bodyPr/>
          <a:lstStyle/>
          <a:p>
            <a:endParaRPr lang="en-US"/>
          </a:p>
        </p:txBody>
      </p:sp>
      <p:sp>
        <p:nvSpPr>
          <p:cNvPr id="4" name="Espace réservé au numéro de diapositive 3"/>
          <p:cNvSpPr>
            <a:spLocks noGrp="1" noEditPoints="1"/>
          </p:cNvSpPr>
          <p:nvPr>
            <p:ph type="sldNum" sz="quarter" idx="5"/>
          </p:nvPr>
        </p:nvSpPr>
        <p:spPr>
          <a:prstGeom prst="rect">
            <a:avLst/>
          </a:prstGeom>
        </p:spPr>
        <p:txBody>
          <a:bodyPr/>
          <a:lstStyle/>
          <a:p>
            <a:fld id="{FABC7CA4-CD58-4F5F-BA05-35043D5AD375}" type="slidenum">
              <a:rPr lang="en-US" smtClean="0"/>
              <a:t>‹#›</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à l'image de la diapositive 1"/>
          <p:cNvSpPr>
            <a:spLocks noGrp="1" noRot="1" noChangeAspect="1" noEditPoints="1"/>
          </p:cNvSpPr>
          <p:nvPr>
            <p:ph type="sldImg"/>
          </p:nvPr>
        </p:nvSpPr>
        <p:spPr>
          <a:xfrm>
            <a:off x="381000" y="685800"/>
            <a:ext cx="6096000" cy="3429000"/>
          </a:xfrm>
          <a:prstGeom prst="rect">
            <a:avLst/>
          </a:prstGeom>
        </p:spPr>
        <p:txBody>
          <a:bodyPr/>
          <a:lstStyle/>
          <a:p/>
        </p:txBody>
      </p:sp>
      <p:sp>
        <p:nvSpPr>
          <p:cNvPr id="3" name="Espace réservé au texte 2"/>
          <p:cNvSpPr>
            <a:spLocks noGrp="1" noEditPoints="1"/>
          </p:cNvSpPr>
          <p:nvPr>
            <p:ph type="body" idx="3"/>
          </p:nvPr>
        </p:nvSpPr>
        <p:spPr>
          <a:prstGeom prst="rect">
            <a:avLst/>
          </a:prstGeom>
        </p:spPr>
        <p:txBody>
          <a:bodyPr/>
          <a:lstStyle/>
          <a:p>
            <a:endParaRPr lang="en-US"/>
          </a:p>
        </p:txBody>
      </p:sp>
      <p:sp>
        <p:nvSpPr>
          <p:cNvPr id="4" name="Espace réservé au numéro de diapositive 3"/>
          <p:cNvSpPr>
            <a:spLocks noGrp="1" noEditPoints="1"/>
          </p:cNvSpPr>
          <p:nvPr>
            <p:ph type="sldNum" sz="quarter" idx="5"/>
          </p:nvPr>
        </p:nvSpPr>
        <p:spPr>
          <a:prstGeom prst="rect">
            <a:avLst/>
          </a:prstGeom>
        </p:spPr>
        <p:txBody>
          <a:bodyPr/>
          <a:lstStyle/>
          <a:p>
            <a:fld id="{D52C46D2-4980-4391-83C1-878DCAD6B1E5}" type="slidenum">
              <a:rPr lang="en-US" smtClean="0"/>
              <a:t>‹#›</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à l'image de la diapositive 1"/>
          <p:cNvSpPr>
            <a:spLocks noGrp="1" noRot="1" noChangeAspect="1" noEditPoints="1"/>
          </p:cNvSpPr>
          <p:nvPr>
            <p:ph type="sldImg"/>
          </p:nvPr>
        </p:nvSpPr>
        <p:spPr>
          <a:xfrm>
            <a:off x="381000" y="685800"/>
            <a:ext cx="6096000" cy="3429000"/>
          </a:xfrm>
          <a:prstGeom prst="rect">
            <a:avLst/>
          </a:prstGeom>
        </p:spPr>
        <p:txBody>
          <a:bodyPr/>
          <a:lstStyle/>
          <a:p/>
        </p:txBody>
      </p:sp>
      <p:sp>
        <p:nvSpPr>
          <p:cNvPr id="3" name="Espace réservé au texte 2"/>
          <p:cNvSpPr>
            <a:spLocks noGrp="1" noEditPoints="1"/>
          </p:cNvSpPr>
          <p:nvPr>
            <p:ph type="body" idx="3"/>
          </p:nvPr>
        </p:nvSpPr>
        <p:spPr>
          <a:prstGeom prst="rect">
            <a:avLst/>
          </a:prstGeom>
        </p:spPr>
        <p:txBody>
          <a:bodyPr/>
          <a:lstStyle/>
          <a:p>
            <a:endParaRPr lang="en-US"/>
          </a:p>
        </p:txBody>
      </p:sp>
      <p:sp>
        <p:nvSpPr>
          <p:cNvPr id="4" name="Espace réservé au numéro de diapositive 3"/>
          <p:cNvSpPr>
            <a:spLocks noGrp="1" noEditPoints="1"/>
          </p:cNvSpPr>
          <p:nvPr>
            <p:ph type="sldNum" sz="quarter" idx="5"/>
          </p:nvPr>
        </p:nvSpPr>
        <p:spPr>
          <a:prstGeom prst="rect">
            <a:avLst/>
          </a:prstGeom>
        </p:spPr>
        <p:txBody>
          <a:bodyPr/>
          <a:lstStyle/>
          <a:p>
            <a:fld id="{C0796262-FB29-4BAE-A53B-96D5A00CF84A}" type="slidenum">
              <a:rPr lang="en-US" smtClean="0"/>
              <a:t>‹#›</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à l'image de la diapositive 1"/>
          <p:cNvSpPr>
            <a:spLocks noGrp="1" noRot="1" noChangeAspect="1" noEditPoints="1"/>
          </p:cNvSpPr>
          <p:nvPr>
            <p:ph type="sldImg"/>
          </p:nvPr>
        </p:nvSpPr>
        <p:spPr>
          <a:xfrm>
            <a:off x="381000" y="685800"/>
            <a:ext cx="6096000" cy="3429000"/>
          </a:xfrm>
          <a:prstGeom prst="rect">
            <a:avLst/>
          </a:prstGeom>
        </p:spPr>
        <p:txBody>
          <a:bodyPr/>
          <a:lstStyle/>
          <a:p/>
        </p:txBody>
      </p:sp>
      <p:sp>
        <p:nvSpPr>
          <p:cNvPr id="3" name="Espace réservé au texte 2"/>
          <p:cNvSpPr>
            <a:spLocks noGrp="1" noEditPoints="1"/>
          </p:cNvSpPr>
          <p:nvPr>
            <p:ph type="body" idx="3"/>
          </p:nvPr>
        </p:nvSpPr>
        <p:spPr>
          <a:prstGeom prst="rect">
            <a:avLst/>
          </a:prstGeom>
        </p:spPr>
        <p:txBody>
          <a:bodyPr/>
          <a:lstStyle/>
          <a:p>
            <a:endParaRPr lang="en-US"/>
          </a:p>
        </p:txBody>
      </p:sp>
      <p:sp>
        <p:nvSpPr>
          <p:cNvPr id="4" name="Espace réservé au numéro de diapositive 3"/>
          <p:cNvSpPr>
            <a:spLocks noGrp="1" noEditPoints="1"/>
          </p:cNvSpPr>
          <p:nvPr>
            <p:ph type="sldNum" sz="quarter" idx="5"/>
          </p:nvPr>
        </p:nvSpPr>
        <p:spPr>
          <a:prstGeom prst="rect">
            <a:avLst/>
          </a:prstGeom>
        </p:spPr>
        <p:txBody>
          <a:bodyPr/>
          <a:lstStyle/>
          <a:p>
            <a:fld id="{3CA08EE9-AF73-4B2F-BB51-4D4AF5DBB537}" type="slidenum">
              <a:rPr lang="en-US" smtClean="0"/>
              <a:t>‹#›</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à l'image de la diapositive 1"/>
          <p:cNvSpPr>
            <a:spLocks noGrp="1" noRot="1" noChangeAspect="1" noEditPoints="1"/>
          </p:cNvSpPr>
          <p:nvPr>
            <p:ph type="sldImg"/>
          </p:nvPr>
        </p:nvSpPr>
        <p:spPr>
          <a:xfrm>
            <a:off x="381000" y="685800"/>
            <a:ext cx="6096000" cy="3429000"/>
          </a:xfrm>
          <a:prstGeom prst="rect">
            <a:avLst/>
          </a:prstGeom>
        </p:spPr>
        <p:txBody>
          <a:bodyPr/>
          <a:lstStyle/>
          <a:p/>
        </p:txBody>
      </p:sp>
      <p:sp>
        <p:nvSpPr>
          <p:cNvPr id="3" name="Espace réservé au texte 2"/>
          <p:cNvSpPr>
            <a:spLocks noGrp="1" noEditPoints="1"/>
          </p:cNvSpPr>
          <p:nvPr>
            <p:ph type="body" idx="3"/>
          </p:nvPr>
        </p:nvSpPr>
        <p:spPr>
          <a:prstGeom prst="rect">
            <a:avLst/>
          </a:prstGeom>
        </p:spPr>
        <p:txBody>
          <a:bodyPr/>
          <a:lstStyle/>
          <a:p>
            <a:endParaRPr lang="en-US"/>
          </a:p>
        </p:txBody>
      </p:sp>
      <p:sp>
        <p:nvSpPr>
          <p:cNvPr id="4" name="Espace réservé au numéro de diapositive 3"/>
          <p:cNvSpPr>
            <a:spLocks noGrp="1" noEditPoints="1"/>
          </p:cNvSpPr>
          <p:nvPr>
            <p:ph type="sldNum" sz="quarter" idx="5"/>
          </p:nvPr>
        </p:nvSpPr>
        <p:spPr>
          <a:prstGeom prst="rect">
            <a:avLst/>
          </a:prstGeom>
        </p:spPr>
        <p:txBody>
          <a:bodyPr/>
          <a:lstStyle/>
          <a:p>
            <a:fld id="{1E60D92A-B3E5-40B6-9B5A-F4DCA236E67D}" type="slidenum">
              <a:rPr lang="en-US" smtClean="0"/>
              <a:t>‹#›</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titre">
    <p:spTree>
      <p:nvGrpSpPr>
        <p:cNvPr id="1" name=""/>
        <p:cNvGrpSpPr/>
        <p:nvPr/>
      </p:nvGrpSpPr>
      <p:grpSpPr>
        <a:xfrm>
          <a:off x="0" y="0"/>
          <a:ext cx="0" cy="0"/>
          <a:chOff x="0" y="0"/>
          <a:chExt cx="0" cy="0"/>
        </a:xfrm>
      </p:grpSpPr>
      <p:sp>
        <p:nvSpPr>
          <p:cNvPr id="6" name="Rectangle 5"/>
          <p:cNvSpPr/>
          <p:nvPr/>
        </p:nvSpPr>
        <p:spPr>
          <a:xfrm>
            <a:off x="0" y="1083198"/>
            <a:ext cx="12192000" cy="4706118"/>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noEditPoints="1"/>
          </p:cNvSpPr>
          <p:nvPr>
            <p:ph type="ctrTitle"/>
          </p:nvPr>
        </p:nvSpPr>
        <p:spPr>
          <a:xfrm>
            <a:off x="1524000" y="1363698"/>
            <a:ext cx="9144000" cy="2387600"/>
          </a:xfrm>
        </p:spPr>
        <p:txBody>
          <a:bodyPr anchor="b"/>
          <a:lstStyle>
            <a:lvl1pPr algn="ctr">
              <a:defRPr sz="6000">
                <a:solidFill>
                  <a:schemeClr val="bg1"/>
                </a:solidFill>
              </a:defRPr>
            </a:lvl1pPr>
          </a:lstStyle>
          <a:p>
            <a:r>
              <a:rPr lang="fr-FR" altLang="en-US"/>
              <a:t>Cliquez pour modifier le style du titre principal</a:t>
            </a:r>
          </a:p>
        </p:txBody>
      </p:sp>
      <p:sp>
        <p:nvSpPr>
          <p:cNvPr id="3" name="Subtitle 2"/>
          <p:cNvSpPr>
            <a:spLocks noGrp="1" noEditPoints="1"/>
          </p:cNvSpPr>
          <p:nvPr>
            <p:ph type="subTitle" idx="1"/>
          </p:nvPr>
        </p:nvSpPr>
        <p:spPr>
          <a:xfrm>
            <a:off x="1524000" y="3868254"/>
            <a:ext cx="9144000" cy="1655762"/>
          </a:xfrm>
        </p:spPr>
        <p:txBody>
          <a:bodyPr/>
          <a:lstStyle>
            <a:lvl1pPr marL="0" indent="0" algn="ctr">
              <a:buNone/>
              <a:defRPr sz="2400">
                <a:solidFill>
                  <a:schemeClr val="bg1">
                    <a:lumMod val="8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fr-FR" altLang="en-US"/>
              <a:t>Cliquez pour modifier le style du sous-titre principal</a:t>
            </a:r>
          </a:p>
        </p:txBody>
      </p:sp>
    </p:spTree>
  </p:cSld>
  <p:clrMapOvr>
    <a:masterClrMapping/>
  </p:clrMapOvr>
  <p:hf dt="0" sldNum="0" hdr="0" ftr="0"/>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re et texte vertical">
    <p:spTree>
      <p:nvGrpSpPr>
        <p:cNvPr id="1" name=""/>
        <p:cNvGrpSpPr/>
        <p:nvPr/>
      </p:nvGrpSpPr>
      <p:grpSpPr>
        <a:xfrm>
          <a:off x="0" y="0"/>
          <a:ext cx="0" cy="0"/>
          <a:chOff x="0" y="0"/>
          <a:chExt cx="0" cy="0"/>
        </a:xfrm>
      </p:grpSpPr>
      <p:sp>
        <p:nvSpPr>
          <p:cNvPr id="7" name="Rectangle 6"/>
          <p:cNvSpPr/>
          <p:nvPr/>
        </p:nvSpPr>
        <p:spPr>
          <a:xfrm>
            <a:off x="0" y="6176964"/>
            <a:ext cx="12192000" cy="74635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noEditPoints="1"/>
          </p:cNvSpPr>
          <p:nvPr>
            <p:ph type="title"/>
          </p:nvPr>
        </p:nvSpPr>
        <p:spPr/>
        <p:txBody>
          <a:bodyPr/>
          <a:lstStyle/>
          <a:p>
            <a:r>
              <a:rPr lang="fr-FR" altLang="en-US"/>
              <a:t>Cliquez pour modifier le style du titre principal</a:t>
            </a:r>
          </a:p>
        </p:txBody>
      </p:sp>
      <p:sp>
        <p:nvSpPr>
          <p:cNvPr id="3" name="Vertical Text Placeholder 2"/>
          <p:cNvSpPr>
            <a:spLocks noGrp="1" noEditPoints="1"/>
          </p:cNvSpPr>
          <p:nvPr>
            <p:ph type="body" orient="vert" idx="1"/>
          </p:nvPr>
        </p:nvSpPr>
        <p:spPr/>
        <p:txBody>
          <a:bodyPr vert="eaVert"/>
          <a:lstStyle/>
          <a:p>
            <a:pPr lvl="0"/>
            <a:r>
              <a:rPr lang="fr-FR" altLang="en-US"/>
              <a:t>Cliquez pour modifier les styles du texte principal</a:t>
            </a:r>
          </a:p>
          <a:p>
            <a:pPr lvl="1"/>
            <a:r>
              <a:rPr lang="fr-FR" altLang="en-US"/>
              <a:t>Deuxième niveau</a:t>
            </a:r>
          </a:p>
          <a:p>
            <a:pPr lvl="2"/>
            <a:r>
              <a:rPr lang="fr-FR" altLang="en-US"/>
              <a:t>Troisième niveau</a:t>
            </a:r>
          </a:p>
          <a:p>
            <a:pPr lvl="3"/>
            <a:r>
              <a:rPr lang="fr-FR" altLang="en-US"/>
              <a:t>Quatrième niveau</a:t>
            </a:r>
          </a:p>
          <a:p>
            <a:pPr lvl="4"/>
            <a:r>
              <a:rPr lang="fr-FR" altLang="en-US"/>
              <a:t>Cinquième niveau</a:t>
            </a:r>
          </a:p>
        </p:txBody>
      </p:sp>
      <p:sp>
        <p:nvSpPr>
          <p:cNvPr id="4" name="Date Placeholder 3"/>
          <p:cNvSpPr>
            <a:spLocks noGrp="1" noEditPoints="1"/>
          </p:cNvSpPr>
          <p:nvPr>
            <p:ph type="dt" sz="half" idx="10"/>
          </p:nvPr>
        </p:nvSpPr>
        <p:spPr/>
        <p:txBody>
          <a:bodyPr/>
          <a:lstStyle>
            <a:lvl1pPr>
              <a:defRPr>
                <a:solidFill>
                  <a:schemeClr val="bg1"/>
                </a:solidFill>
              </a:defRPr>
            </a:lvl1pPr>
          </a:lstStyle>
          <a:p>
            <a:endParaRPr lang="en-US"/>
          </a:p>
        </p:txBody>
      </p:sp>
      <p:sp>
        <p:nvSpPr>
          <p:cNvPr id="5" name="Footer Placeholder 4"/>
          <p:cNvSpPr>
            <a:spLocks noGrp="1" noEditPoints="1"/>
          </p:cNvSpPr>
          <p:nvPr>
            <p:ph type="ftr" sz="quarter" idx="11"/>
          </p:nvPr>
        </p:nvSpPr>
        <p:spPr/>
        <p:txBody>
          <a:bodyPr/>
          <a:lstStyle>
            <a:lvl1pPr>
              <a:defRPr>
                <a:solidFill>
                  <a:schemeClr val="bg1"/>
                </a:solidFill>
              </a:defRPr>
            </a:lvl1pPr>
          </a:lstStyle>
          <a:p>
            <a:endParaRPr lang="fr-FR" altLang="en-US"/>
          </a:p>
        </p:txBody>
      </p:sp>
      <p:sp>
        <p:nvSpPr>
          <p:cNvPr id="6" name="Slide Number Placeholder 5"/>
          <p:cNvSpPr>
            <a:spLocks noGrp="1" noEditPoints="1"/>
          </p:cNvSpPr>
          <p:nvPr>
            <p:ph type="sldNum" sz="quarter" idx="12"/>
          </p:nvPr>
        </p:nvSpPr>
        <p:spPr/>
        <p:txBody>
          <a:bodyPr/>
          <a:lstStyle>
            <a:lvl1pPr>
              <a:defRPr>
                <a:solidFill>
                  <a:schemeClr val="bg2">
                    <a:lumMod val="50000"/>
                  </a:schemeClr>
                </a:solidFill>
              </a:defRPr>
            </a:lvl1pPr>
          </a:lstStyle>
          <a:p>
            <a:fld id="{6423B3BB-EAB2-4330-8BCD-97EEA7E18E47}" type="slidenum">
              <a:rPr lang="en-US" smtClean="0"/>
              <a:t>‹#›</a:t>
            </a:fld>
            <a:endParaRPr lang="en-US"/>
          </a:p>
        </p:txBody>
      </p:sp>
    </p:spTree>
  </p:cSld>
  <p:clrMapOvr>
    <a:masterClrMapping/>
  </p:clrMapOvr>
  <p:hf dt="0" sldNum="0" hdr="0" ftr="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itre vertical et texte">
    <p:spTree>
      <p:nvGrpSpPr>
        <p:cNvPr id="1" name=""/>
        <p:cNvGrpSpPr/>
        <p:nvPr/>
      </p:nvGrpSpPr>
      <p:grpSpPr>
        <a:xfrm>
          <a:off x="0" y="0"/>
          <a:ext cx="0" cy="0"/>
          <a:chOff x="0" y="0"/>
          <a:chExt cx="0" cy="0"/>
        </a:xfrm>
      </p:grpSpPr>
      <p:sp>
        <p:nvSpPr>
          <p:cNvPr id="7" name="Rectangle 6"/>
          <p:cNvSpPr/>
          <p:nvPr/>
        </p:nvSpPr>
        <p:spPr>
          <a:xfrm>
            <a:off x="0" y="6176964"/>
            <a:ext cx="12192000" cy="74635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p:cNvSpPr>
            <a:spLocks noGrp="1" noEditPoints="1"/>
          </p:cNvSpPr>
          <p:nvPr>
            <p:ph type="title" orient="vert"/>
          </p:nvPr>
        </p:nvSpPr>
        <p:spPr>
          <a:xfrm>
            <a:off x="8724900" y="365125"/>
            <a:ext cx="2628900" cy="5811838"/>
          </a:xfrm>
        </p:spPr>
        <p:txBody>
          <a:bodyPr vert="eaVert"/>
          <a:lstStyle/>
          <a:p>
            <a:r>
              <a:rPr lang="fr-FR" altLang="en-US"/>
              <a:t>Cliquez pour modifier le style du titre principal</a:t>
            </a:r>
          </a:p>
        </p:txBody>
      </p:sp>
      <p:sp>
        <p:nvSpPr>
          <p:cNvPr id="3" name="Vertical Text Placeholder 2"/>
          <p:cNvSpPr>
            <a:spLocks noGrp="1" noEditPoints="1"/>
          </p:cNvSpPr>
          <p:nvPr>
            <p:ph type="body" orient="vert" idx="1"/>
          </p:nvPr>
        </p:nvSpPr>
        <p:spPr>
          <a:xfrm>
            <a:off x="838200" y="365125"/>
            <a:ext cx="7734300" cy="5811838"/>
          </a:xfrm>
        </p:spPr>
        <p:txBody>
          <a:bodyPr vert="eaVert"/>
          <a:lstStyle/>
          <a:p>
            <a:pPr lvl="0"/>
            <a:r>
              <a:rPr lang="fr-FR" altLang="en-US"/>
              <a:t>Cliquez pour modifier les styles du texte principal</a:t>
            </a:r>
          </a:p>
          <a:p>
            <a:pPr lvl="1"/>
            <a:r>
              <a:rPr lang="fr-FR" altLang="en-US"/>
              <a:t>Deuxième niveau</a:t>
            </a:r>
          </a:p>
          <a:p>
            <a:pPr lvl="2"/>
            <a:r>
              <a:rPr lang="fr-FR" altLang="en-US"/>
              <a:t>Troisième niveau</a:t>
            </a:r>
          </a:p>
          <a:p>
            <a:pPr lvl="3"/>
            <a:r>
              <a:rPr lang="fr-FR" altLang="en-US"/>
              <a:t>Quatrième niveau</a:t>
            </a:r>
          </a:p>
          <a:p>
            <a:pPr lvl="4"/>
            <a:r>
              <a:rPr lang="fr-FR" altLang="en-US"/>
              <a:t>Cinquième niveau</a:t>
            </a:r>
          </a:p>
        </p:txBody>
      </p:sp>
      <p:sp>
        <p:nvSpPr>
          <p:cNvPr id="4" name="Date Placeholder 3"/>
          <p:cNvSpPr>
            <a:spLocks noGrp="1" noEditPoints="1"/>
          </p:cNvSpPr>
          <p:nvPr>
            <p:ph type="dt" sz="half" idx="10"/>
          </p:nvPr>
        </p:nvSpPr>
        <p:spPr/>
        <p:txBody>
          <a:bodyPr/>
          <a:lstStyle>
            <a:lvl1pPr>
              <a:defRPr>
                <a:solidFill>
                  <a:schemeClr val="bg1"/>
                </a:solidFill>
              </a:defRPr>
            </a:lvl1pPr>
          </a:lstStyle>
          <a:p>
            <a:endParaRPr lang="en-US"/>
          </a:p>
        </p:txBody>
      </p:sp>
      <p:sp>
        <p:nvSpPr>
          <p:cNvPr id="5" name="Footer Placeholder 4"/>
          <p:cNvSpPr>
            <a:spLocks noGrp="1" noEditPoints="1"/>
          </p:cNvSpPr>
          <p:nvPr>
            <p:ph type="ftr" sz="quarter" idx="11"/>
          </p:nvPr>
        </p:nvSpPr>
        <p:spPr/>
        <p:txBody>
          <a:bodyPr/>
          <a:lstStyle>
            <a:lvl1pPr>
              <a:defRPr>
                <a:solidFill>
                  <a:schemeClr val="bg1"/>
                </a:solidFill>
              </a:defRPr>
            </a:lvl1pPr>
          </a:lstStyle>
          <a:p>
            <a:endParaRPr lang="fr-FR" altLang="en-US"/>
          </a:p>
        </p:txBody>
      </p:sp>
      <p:sp>
        <p:nvSpPr>
          <p:cNvPr id="6" name="Slide Number Placeholder 5"/>
          <p:cNvSpPr>
            <a:spLocks noGrp="1" noEditPoints="1"/>
          </p:cNvSpPr>
          <p:nvPr>
            <p:ph type="sldNum" sz="quarter" idx="12"/>
          </p:nvPr>
        </p:nvSpPr>
        <p:spPr/>
        <p:txBody>
          <a:bodyPr/>
          <a:lstStyle>
            <a:lvl1pPr>
              <a:defRPr>
                <a:solidFill>
                  <a:schemeClr val="bg1"/>
                </a:solidFill>
              </a:defRPr>
            </a:lvl1pPr>
          </a:lstStyle>
          <a:p>
            <a:fld id="{6423B3BB-EAB2-4330-8BCD-97EEA7E18E47}" type="slidenum">
              <a:rPr lang="en-US" smtClean="0"/>
              <a:t>‹#›</a:t>
            </a:fld>
            <a:endParaRPr lang="en-US"/>
          </a:p>
        </p:txBody>
      </p:sp>
    </p:spTree>
  </p:cSld>
  <p:clrMapOvr>
    <a:masterClrMapping/>
  </p:clrMapOvr>
  <p:hf dt="0" sldNum="0" hdr="0" ftr="0"/>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re et contenu">
    <p:spTree>
      <p:nvGrpSpPr>
        <p:cNvPr id="1" name=""/>
        <p:cNvGrpSpPr/>
        <p:nvPr/>
      </p:nvGrpSpPr>
      <p:grpSpPr>
        <a:xfrm>
          <a:off x="0" y="0"/>
          <a:ext cx="0" cy="0"/>
          <a:chOff x="0" y="0"/>
          <a:chExt cx="0" cy="0"/>
        </a:xfrm>
      </p:grpSpPr>
      <p:sp>
        <p:nvSpPr>
          <p:cNvPr id="8" name="Rectangle 7"/>
          <p:cNvSpPr/>
          <p:nvPr/>
        </p:nvSpPr>
        <p:spPr>
          <a:xfrm>
            <a:off x="0" y="6176964"/>
            <a:ext cx="12192000" cy="74635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noEditPoints="1"/>
          </p:cNvSpPr>
          <p:nvPr>
            <p:ph type="title"/>
          </p:nvPr>
        </p:nvSpPr>
        <p:spPr/>
        <p:txBody>
          <a:bodyPr/>
          <a:lstStyle/>
          <a:p>
            <a:r>
              <a:rPr lang="fr-FR" altLang="en-US"/>
              <a:t>Cliquez pour modifier le style du titre principal</a:t>
            </a:r>
          </a:p>
        </p:txBody>
      </p:sp>
      <p:sp>
        <p:nvSpPr>
          <p:cNvPr id="3" name="Content Placeholder 2"/>
          <p:cNvSpPr>
            <a:spLocks noGrp="1" noEditPoints="1"/>
          </p:cNvSpPr>
          <p:nvPr>
            <p:ph idx="1"/>
          </p:nvPr>
        </p:nvSpPr>
        <p:spPr/>
        <p:txBody>
          <a:bodyPr/>
          <a:lstStyle/>
          <a:p>
            <a:pPr lvl="0"/>
            <a:r>
              <a:rPr lang="fr-FR" altLang="en-US"/>
              <a:t>Cliquez pour modifier les styles du texte principal</a:t>
            </a:r>
          </a:p>
          <a:p>
            <a:pPr lvl="1"/>
            <a:r>
              <a:rPr lang="fr-FR" altLang="en-US"/>
              <a:t>Deuxième niveau</a:t>
            </a:r>
          </a:p>
          <a:p>
            <a:pPr lvl="2"/>
            <a:r>
              <a:rPr lang="fr-FR" altLang="en-US"/>
              <a:t>Troisième niveau</a:t>
            </a:r>
          </a:p>
          <a:p>
            <a:pPr lvl="3"/>
            <a:r>
              <a:rPr lang="fr-FR" altLang="en-US"/>
              <a:t>Quatrième niveau</a:t>
            </a:r>
          </a:p>
          <a:p>
            <a:pPr lvl="4"/>
            <a:r>
              <a:rPr lang="fr-FR" altLang="en-US"/>
              <a:t>Cinquième niveau</a:t>
            </a:r>
          </a:p>
        </p:txBody>
      </p:sp>
      <p:sp>
        <p:nvSpPr>
          <p:cNvPr id="4" name="Date Placeholder 3"/>
          <p:cNvSpPr>
            <a:spLocks noGrp="1" noEditPoints="1"/>
          </p:cNvSpPr>
          <p:nvPr>
            <p:ph type="dt" sz="half" idx="10"/>
          </p:nvPr>
        </p:nvSpPr>
        <p:spPr/>
        <p:txBody>
          <a:bodyPr/>
          <a:lstStyle>
            <a:lvl1pPr>
              <a:defRPr>
                <a:solidFill>
                  <a:schemeClr val="bg1"/>
                </a:solidFill>
              </a:defRPr>
            </a:lvl1pPr>
          </a:lstStyle>
          <a:p>
            <a:endParaRPr lang="en-US"/>
          </a:p>
        </p:txBody>
      </p:sp>
      <p:sp>
        <p:nvSpPr>
          <p:cNvPr id="5" name="Footer Placeholder 4"/>
          <p:cNvSpPr>
            <a:spLocks noGrp="1" noEditPoints="1"/>
          </p:cNvSpPr>
          <p:nvPr>
            <p:ph type="ftr" sz="quarter" idx="11"/>
          </p:nvPr>
        </p:nvSpPr>
        <p:spPr/>
        <p:txBody>
          <a:bodyPr/>
          <a:lstStyle>
            <a:lvl1pPr>
              <a:defRPr>
                <a:solidFill>
                  <a:schemeClr val="bg1"/>
                </a:solidFill>
              </a:defRPr>
            </a:lvl1pPr>
          </a:lstStyle>
          <a:p>
            <a:endParaRPr lang="fr-FR" altLang="en-US"/>
          </a:p>
        </p:txBody>
      </p:sp>
      <p:sp>
        <p:nvSpPr>
          <p:cNvPr id="6" name="Slide Number Placeholder 5"/>
          <p:cNvSpPr>
            <a:spLocks noGrp="1" noEditPoints="1"/>
          </p:cNvSpPr>
          <p:nvPr>
            <p:ph type="sldNum" sz="quarter" idx="12"/>
          </p:nvPr>
        </p:nvSpPr>
        <p:spPr/>
        <p:txBody>
          <a:bodyPr/>
          <a:lstStyle>
            <a:lvl1pPr>
              <a:defRPr>
                <a:solidFill>
                  <a:schemeClr val="bg2">
                    <a:lumMod val="50000"/>
                  </a:schemeClr>
                </a:solidFill>
              </a:defRPr>
            </a:lvl1pPr>
          </a:lstStyle>
          <a:p>
            <a:fld id="{6423B3BB-EAB2-4330-8BCD-97EEA7E18E47}" type="slidenum">
              <a:rPr lang="en-US" smtClean="0"/>
              <a:t>‹#›</a:t>
            </a:fld>
            <a:endParaRPr lang="en-US"/>
          </a:p>
        </p:txBody>
      </p:sp>
    </p:spTree>
  </p:cSld>
  <p:clrMapOvr>
    <a:masterClrMapping/>
  </p:clrMapOvr>
  <p:hf dt="0" sldNum="0" hdr="0" ftr="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Titre de rubrique">
    <p:spTree>
      <p:nvGrpSpPr>
        <p:cNvPr id="1" name=""/>
        <p:cNvGrpSpPr/>
        <p:nvPr/>
      </p:nvGrpSpPr>
      <p:grpSpPr>
        <a:xfrm>
          <a:off x="0" y="0"/>
          <a:ext cx="0" cy="0"/>
          <a:chOff x="0" y="0"/>
          <a:chExt cx="0" cy="0"/>
        </a:xfrm>
      </p:grpSpPr>
      <p:sp>
        <p:nvSpPr>
          <p:cNvPr id="6" name="Rectangle 5"/>
          <p:cNvSpPr/>
          <p:nvPr/>
        </p:nvSpPr>
        <p:spPr>
          <a:xfrm>
            <a:off x="0" y="0"/>
            <a:ext cx="8970381" cy="68580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noEditPoints="1"/>
          </p:cNvSpPr>
          <p:nvPr>
            <p:ph type="title"/>
          </p:nvPr>
        </p:nvSpPr>
        <p:spPr>
          <a:xfrm>
            <a:off x="681376" y="1709738"/>
            <a:ext cx="7721841" cy="2852737"/>
          </a:xfrm>
        </p:spPr>
        <p:txBody>
          <a:bodyPr anchor="b"/>
          <a:lstStyle>
            <a:lvl1pPr>
              <a:defRPr sz="6000">
                <a:solidFill>
                  <a:schemeClr val="bg2">
                    <a:lumMod val="50000"/>
                  </a:schemeClr>
                </a:solidFill>
              </a:defRPr>
            </a:lvl1pPr>
          </a:lstStyle>
          <a:p>
            <a:r>
              <a:rPr lang="fr-FR" altLang="en-US"/>
              <a:t>Cliquez pour modifier le style du titre principal</a:t>
            </a:r>
          </a:p>
        </p:txBody>
      </p:sp>
      <p:sp>
        <p:nvSpPr>
          <p:cNvPr id="3" name="Text Placeholder 2"/>
          <p:cNvSpPr>
            <a:spLocks noGrp="1" noEditPoints="1"/>
          </p:cNvSpPr>
          <p:nvPr>
            <p:ph type="body" idx="1"/>
          </p:nvPr>
        </p:nvSpPr>
        <p:spPr>
          <a:xfrm>
            <a:off x="681376" y="4589463"/>
            <a:ext cx="7721841" cy="1500187"/>
          </a:xfrm>
        </p:spPr>
        <p:txBody>
          <a:bodyPr/>
          <a:lstStyle>
            <a:lvl1pPr marL="0" indent="0">
              <a:buNone/>
              <a:defRPr sz="2400">
                <a:solidFill>
                  <a:schemeClr val="bg2">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ltLang="en-US"/>
              <a:t>Cliquez pour modifier les styles du texte principal</a:t>
            </a:r>
          </a:p>
        </p:txBody>
      </p:sp>
      <p:sp>
        <p:nvSpPr>
          <p:cNvPr id="7" name="Rectangle 6"/>
          <p:cNvSpPr/>
          <p:nvPr/>
        </p:nvSpPr>
        <p:spPr>
          <a:xfrm>
            <a:off x="0" y="6089650"/>
            <a:ext cx="12192000" cy="45719"/>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hf dt="0" sldNum="0" hdr="0" ftr="0"/>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eux contenus">
    <p:spTree>
      <p:nvGrpSpPr>
        <p:cNvPr id="1" name=""/>
        <p:cNvGrpSpPr/>
        <p:nvPr/>
      </p:nvGrpSpPr>
      <p:grpSpPr>
        <a:xfrm>
          <a:off x="0" y="0"/>
          <a:ext cx="0" cy="0"/>
          <a:chOff x="0" y="0"/>
          <a:chExt cx="0" cy="0"/>
        </a:xfrm>
      </p:grpSpPr>
      <p:sp>
        <p:nvSpPr>
          <p:cNvPr id="8" name="Rectangle 7"/>
          <p:cNvSpPr/>
          <p:nvPr/>
        </p:nvSpPr>
        <p:spPr>
          <a:xfrm>
            <a:off x="0" y="6176964"/>
            <a:ext cx="12192000" cy="74635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noEditPoints="1"/>
          </p:cNvSpPr>
          <p:nvPr>
            <p:ph type="title"/>
          </p:nvPr>
        </p:nvSpPr>
        <p:spPr/>
        <p:txBody>
          <a:bodyPr/>
          <a:lstStyle/>
          <a:p>
            <a:r>
              <a:rPr lang="fr-FR" altLang="en-US"/>
              <a:t>Cliquez pour modifier le style du titre principal</a:t>
            </a:r>
          </a:p>
        </p:txBody>
      </p:sp>
      <p:sp>
        <p:nvSpPr>
          <p:cNvPr id="3" name="Content Placeholder 2"/>
          <p:cNvSpPr>
            <a:spLocks noGrp="1" noEditPoints="1"/>
          </p:cNvSpPr>
          <p:nvPr>
            <p:ph sz="half" idx="1"/>
          </p:nvPr>
        </p:nvSpPr>
        <p:spPr>
          <a:xfrm>
            <a:off x="838200" y="1825625"/>
            <a:ext cx="5181600" cy="4351338"/>
          </a:xfrm>
        </p:spPr>
        <p:txBody>
          <a:bodyPr/>
          <a:lstStyle/>
          <a:p>
            <a:pPr lvl="0"/>
            <a:r>
              <a:rPr lang="fr-FR" altLang="en-US"/>
              <a:t>Cliquez pour modifier les styles du texte principal</a:t>
            </a:r>
          </a:p>
          <a:p>
            <a:pPr lvl="1"/>
            <a:r>
              <a:rPr lang="fr-FR" altLang="en-US"/>
              <a:t>Deuxième niveau</a:t>
            </a:r>
          </a:p>
          <a:p>
            <a:pPr lvl="2"/>
            <a:r>
              <a:rPr lang="fr-FR" altLang="en-US"/>
              <a:t>Troisième niveau</a:t>
            </a:r>
          </a:p>
          <a:p>
            <a:pPr lvl="3"/>
            <a:r>
              <a:rPr lang="fr-FR" altLang="en-US"/>
              <a:t>Quatrième niveau</a:t>
            </a:r>
          </a:p>
          <a:p>
            <a:pPr lvl="4"/>
            <a:r>
              <a:rPr lang="fr-FR" altLang="en-US"/>
              <a:t>Cinquième niveau</a:t>
            </a:r>
          </a:p>
        </p:txBody>
      </p:sp>
      <p:sp>
        <p:nvSpPr>
          <p:cNvPr id="4" name="Content Placeholder 3"/>
          <p:cNvSpPr>
            <a:spLocks noGrp="1" noEditPoints="1"/>
          </p:cNvSpPr>
          <p:nvPr>
            <p:ph sz="half" idx="2"/>
          </p:nvPr>
        </p:nvSpPr>
        <p:spPr>
          <a:xfrm>
            <a:off x="6172200" y="1825625"/>
            <a:ext cx="5181600" cy="4351338"/>
          </a:xfrm>
        </p:spPr>
        <p:txBody>
          <a:bodyPr/>
          <a:lstStyle/>
          <a:p>
            <a:pPr lvl="0"/>
            <a:r>
              <a:rPr lang="fr-FR" altLang="en-US"/>
              <a:t>Cliquez pour modifier les styles du texte principal</a:t>
            </a:r>
          </a:p>
          <a:p>
            <a:pPr lvl="1"/>
            <a:r>
              <a:rPr lang="fr-FR" altLang="en-US"/>
              <a:t>Deuxième niveau</a:t>
            </a:r>
          </a:p>
          <a:p>
            <a:pPr lvl="2"/>
            <a:r>
              <a:rPr lang="fr-FR" altLang="en-US"/>
              <a:t>Troisième niveau</a:t>
            </a:r>
          </a:p>
          <a:p>
            <a:pPr lvl="3"/>
            <a:r>
              <a:rPr lang="fr-FR" altLang="en-US"/>
              <a:t>Quatrième niveau</a:t>
            </a:r>
          </a:p>
          <a:p>
            <a:pPr lvl="4"/>
            <a:r>
              <a:rPr lang="fr-FR" altLang="en-US"/>
              <a:t>Cinquième niveau</a:t>
            </a:r>
          </a:p>
        </p:txBody>
      </p:sp>
      <p:sp>
        <p:nvSpPr>
          <p:cNvPr id="5" name="Date Placeholder 4"/>
          <p:cNvSpPr>
            <a:spLocks noGrp="1" noEditPoints="1"/>
          </p:cNvSpPr>
          <p:nvPr>
            <p:ph type="dt" sz="half" idx="10"/>
          </p:nvPr>
        </p:nvSpPr>
        <p:spPr/>
        <p:txBody>
          <a:bodyPr/>
          <a:lstStyle>
            <a:lvl1pPr>
              <a:defRPr>
                <a:solidFill>
                  <a:schemeClr val="bg1"/>
                </a:solidFill>
              </a:defRPr>
            </a:lvl1pPr>
          </a:lstStyle>
          <a:p>
            <a:endParaRPr lang="en-US"/>
          </a:p>
        </p:txBody>
      </p:sp>
      <p:sp>
        <p:nvSpPr>
          <p:cNvPr id="6" name="Footer Placeholder 5"/>
          <p:cNvSpPr>
            <a:spLocks noGrp="1" noEditPoints="1"/>
          </p:cNvSpPr>
          <p:nvPr>
            <p:ph type="ftr" sz="quarter" idx="11"/>
          </p:nvPr>
        </p:nvSpPr>
        <p:spPr/>
        <p:txBody>
          <a:bodyPr/>
          <a:lstStyle>
            <a:lvl1pPr>
              <a:defRPr>
                <a:solidFill>
                  <a:schemeClr val="bg1"/>
                </a:solidFill>
              </a:defRPr>
            </a:lvl1pPr>
          </a:lstStyle>
          <a:p>
            <a:endParaRPr lang="fr-FR" altLang="en-US"/>
          </a:p>
        </p:txBody>
      </p:sp>
      <p:sp>
        <p:nvSpPr>
          <p:cNvPr id="7" name="Slide Number Placeholder 6"/>
          <p:cNvSpPr>
            <a:spLocks noGrp="1" noEditPoints="1"/>
          </p:cNvSpPr>
          <p:nvPr>
            <p:ph type="sldNum" sz="quarter" idx="12"/>
          </p:nvPr>
        </p:nvSpPr>
        <p:spPr/>
        <p:txBody>
          <a:bodyPr/>
          <a:lstStyle>
            <a:lvl1pPr>
              <a:defRPr>
                <a:solidFill>
                  <a:schemeClr val="bg2">
                    <a:lumMod val="50000"/>
                  </a:schemeClr>
                </a:solidFill>
              </a:defRPr>
            </a:lvl1pPr>
          </a:lstStyle>
          <a:p>
            <a:fld id="{6423B3BB-EAB2-4330-8BCD-97EEA7E18E47}" type="slidenum">
              <a:rPr lang="en-US" smtClean="0"/>
              <a:t>‹#›</a:t>
            </a:fld>
            <a:endParaRPr lang="en-US"/>
          </a:p>
        </p:txBody>
      </p:sp>
    </p:spTree>
  </p:cSld>
  <p:clrMapOvr>
    <a:masterClrMapping/>
  </p:clrMapOvr>
  <p:hf dt="0" sldNum="0" hdr="0" ftr="0"/>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aison">
    <p:spTree>
      <p:nvGrpSpPr>
        <p:cNvPr id="1" name=""/>
        <p:cNvGrpSpPr/>
        <p:nvPr/>
      </p:nvGrpSpPr>
      <p:grpSpPr>
        <a:xfrm>
          <a:off x="0" y="0"/>
          <a:ext cx="0" cy="0"/>
          <a:chOff x="0" y="0"/>
          <a:chExt cx="0" cy="0"/>
        </a:xfrm>
      </p:grpSpPr>
      <p:sp>
        <p:nvSpPr>
          <p:cNvPr id="10" name="Rectangle 9"/>
          <p:cNvSpPr/>
          <p:nvPr/>
        </p:nvSpPr>
        <p:spPr>
          <a:xfrm>
            <a:off x="0" y="6176964"/>
            <a:ext cx="12192000" cy="74635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noEditPoints="1"/>
          </p:cNvSpPr>
          <p:nvPr>
            <p:ph type="title"/>
          </p:nvPr>
        </p:nvSpPr>
        <p:spPr>
          <a:xfrm>
            <a:off x="839788" y="365125"/>
            <a:ext cx="10515600" cy="1325563"/>
          </a:xfrm>
        </p:spPr>
        <p:txBody>
          <a:bodyPr/>
          <a:lstStyle/>
          <a:p>
            <a:r>
              <a:rPr lang="fr-FR" altLang="en-US"/>
              <a:t>Cliquez pour modifier le style du titre principal</a:t>
            </a:r>
          </a:p>
        </p:txBody>
      </p:sp>
      <p:sp>
        <p:nvSpPr>
          <p:cNvPr id="3" name="Text Placeholder 2"/>
          <p:cNvSpPr>
            <a:spLocks noGrp="1" noEditPoints="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ltLang="en-US"/>
              <a:t>Cliquez pour modifier les styles du texte principal</a:t>
            </a:r>
          </a:p>
        </p:txBody>
      </p:sp>
      <p:sp>
        <p:nvSpPr>
          <p:cNvPr id="4" name="Content Placeholder 3"/>
          <p:cNvSpPr>
            <a:spLocks noGrp="1" noEditPoints="1"/>
          </p:cNvSpPr>
          <p:nvPr>
            <p:ph sz="half" idx="2"/>
          </p:nvPr>
        </p:nvSpPr>
        <p:spPr>
          <a:xfrm>
            <a:off x="839788" y="2505075"/>
            <a:ext cx="5157787" cy="3684588"/>
          </a:xfrm>
        </p:spPr>
        <p:txBody>
          <a:bodyPr/>
          <a:lstStyle/>
          <a:p>
            <a:pPr lvl="0"/>
            <a:r>
              <a:rPr lang="fr-FR" altLang="en-US"/>
              <a:t>Cliquez pour modifier les styles du texte principal</a:t>
            </a:r>
          </a:p>
          <a:p>
            <a:pPr lvl="1"/>
            <a:r>
              <a:rPr lang="fr-FR" altLang="en-US"/>
              <a:t>Deuxième niveau</a:t>
            </a:r>
          </a:p>
          <a:p>
            <a:pPr lvl="2"/>
            <a:r>
              <a:rPr lang="fr-FR" altLang="en-US"/>
              <a:t>Troisième niveau</a:t>
            </a:r>
          </a:p>
          <a:p>
            <a:pPr lvl="3"/>
            <a:r>
              <a:rPr lang="fr-FR" altLang="en-US"/>
              <a:t>Quatrième niveau</a:t>
            </a:r>
          </a:p>
          <a:p>
            <a:pPr lvl="4"/>
            <a:r>
              <a:rPr lang="fr-FR" altLang="en-US"/>
              <a:t>Cinquième niveau</a:t>
            </a:r>
          </a:p>
        </p:txBody>
      </p:sp>
      <p:sp>
        <p:nvSpPr>
          <p:cNvPr id="5" name="Text Placeholder 4"/>
          <p:cNvSpPr>
            <a:spLocks noGrp="1" noEditPoints="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ltLang="en-US"/>
              <a:t>Cliquez pour modifier les styles du texte principal</a:t>
            </a:r>
          </a:p>
        </p:txBody>
      </p:sp>
      <p:sp>
        <p:nvSpPr>
          <p:cNvPr id="6" name="Content Placeholder 5"/>
          <p:cNvSpPr>
            <a:spLocks noGrp="1" noEditPoints="1"/>
          </p:cNvSpPr>
          <p:nvPr>
            <p:ph sz="quarter" idx="4"/>
          </p:nvPr>
        </p:nvSpPr>
        <p:spPr>
          <a:xfrm>
            <a:off x="6172200" y="2505075"/>
            <a:ext cx="5183188" cy="3684588"/>
          </a:xfrm>
        </p:spPr>
        <p:txBody>
          <a:bodyPr/>
          <a:lstStyle/>
          <a:p>
            <a:pPr lvl="0"/>
            <a:r>
              <a:rPr lang="fr-FR" altLang="en-US"/>
              <a:t>Cliquez pour modifier les styles du texte principal</a:t>
            </a:r>
          </a:p>
          <a:p>
            <a:pPr lvl="1"/>
            <a:r>
              <a:rPr lang="fr-FR" altLang="en-US"/>
              <a:t>Deuxième niveau</a:t>
            </a:r>
          </a:p>
          <a:p>
            <a:pPr lvl="2"/>
            <a:r>
              <a:rPr lang="fr-FR" altLang="en-US"/>
              <a:t>Troisième niveau</a:t>
            </a:r>
          </a:p>
          <a:p>
            <a:pPr lvl="3"/>
            <a:r>
              <a:rPr lang="fr-FR" altLang="en-US"/>
              <a:t>Quatrième niveau</a:t>
            </a:r>
          </a:p>
          <a:p>
            <a:pPr lvl="4"/>
            <a:r>
              <a:rPr lang="fr-FR" altLang="en-US"/>
              <a:t>Cinquième niveau</a:t>
            </a:r>
          </a:p>
        </p:txBody>
      </p:sp>
      <p:sp>
        <p:nvSpPr>
          <p:cNvPr id="7" name="Date Placeholder 6"/>
          <p:cNvSpPr>
            <a:spLocks noGrp="1" noEditPoints="1"/>
          </p:cNvSpPr>
          <p:nvPr>
            <p:ph type="dt" sz="half" idx="10"/>
          </p:nvPr>
        </p:nvSpPr>
        <p:spPr/>
        <p:txBody>
          <a:bodyPr/>
          <a:lstStyle>
            <a:lvl1pPr>
              <a:defRPr>
                <a:solidFill>
                  <a:schemeClr val="bg1"/>
                </a:solidFill>
              </a:defRPr>
            </a:lvl1pPr>
          </a:lstStyle>
          <a:p>
            <a:endParaRPr lang="en-US"/>
          </a:p>
        </p:txBody>
      </p:sp>
      <p:sp>
        <p:nvSpPr>
          <p:cNvPr id="8" name="Footer Placeholder 7"/>
          <p:cNvSpPr>
            <a:spLocks noGrp="1" noEditPoints="1"/>
          </p:cNvSpPr>
          <p:nvPr>
            <p:ph type="ftr" sz="quarter" idx="11"/>
          </p:nvPr>
        </p:nvSpPr>
        <p:spPr/>
        <p:txBody>
          <a:bodyPr/>
          <a:lstStyle>
            <a:lvl1pPr>
              <a:defRPr>
                <a:solidFill>
                  <a:schemeClr val="bg1"/>
                </a:solidFill>
              </a:defRPr>
            </a:lvl1pPr>
          </a:lstStyle>
          <a:p>
            <a:endParaRPr lang="fr-FR" altLang="en-US"/>
          </a:p>
        </p:txBody>
      </p:sp>
      <p:sp>
        <p:nvSpPr>
          <p:cNvPr id="9" name="Slide Number Placeholder 8"/>
          <p:cNvSpPr>
            <a:spLocks noGrp="1" noEditPoints="1"/>
          </p:cNvSpPr>
          <p:nvPr>
            <p:ph type="sldNum" sz="quarter" idx="12"/>
          </p:nvPr>
        </p:nvSpPr>
        <p:spPr/>
        <p:txBody>
          <a:bodyPr/>
          <a:lstStyle/>
          <a:p>
            <a:fld id="{6423B3BB-EAB2-4330-8BCD-97EEA7E18E47}" type="slidenum">
              <a:rPr lang="en-US" smtClean="0"/>
              <a:t>‹#›</a:t>
            </a:fld>
            <a:endParaRPr lang="en-US"/>
          </a:p>
        </p:txBody>
      </p:sp>
    </p:spTree>
  </p:cSld>
  <p:clrMapOvr>
    <a:masterClrMapping/>
  </p:clrMapOvr>
  <p:hf dt="0" sldNum="0" hdr="0" ftr="0"/>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re uniquement">
    <p:spTree>
      <p:nvGrpSpPr>
        <p:cNvPr id="1" name=""/>
        <p:cNvGrpSpPr/>
        <p:nvPr/>
      </p:nvGrpSpPr>
      <p:grpSpPr>
        <a:xfrm>
          <a:off x="0" y="0"/>
          <a:ext cx="0" cy="0"/>
          <a:chOff x="0" y="0"/>
          <a:chExt cx="0" cy="0"/>
        </a:xfrm>
      </p:grpSpPr>
      <p:sp>
        <p:nvSpPr>
          <p:cNvPr id="7" name="Rectangle 6"/>
          <p:cNvSpPr/>
          <p:nvPr/>
        </p:nvSpPr>
        <p:spPr>
          <a:xfrm>
            <a:off x="0" y="0"/>
            <a:ext cx="12192000" cy="1988288"/>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noEditPoints="1"/>
          </p:cNvSpPr>
          <p:nvPr>
            <p:ph type="title"/>
          </p:nvPr>
        </p:nvSpPr>
        <p:spPr/>
        <p:txBody>
          <a:bodyPr/>
          <a:lstStyle>
            <a:lvl1pPr>
              <a:defRPr>
                <a:solidFill>
                  <a:schemeClr val="bg2">
                    <a:lumMod val="50000"/>
                  </a:schemeClr>
                </a:solidFill>
              </a:defRPr>
            </a:lvl1pPr>
          </a:lstStyle>
          <a:p>
            <a:r>
              <a:rPr lang="fr-FR" altLang="en-US"/>
              <a:t>Cliquez pour modifier le style du titre principal</a:t>
            </a:r>
          </a:p>
        </p:txBody>
      </p:sp>
      <p:sp>
        <p:nvSpPr>
          <p:cNvPr id="3" name="Date Placeholder 2"/>
          <p:cNvSpPr>
            <a:spLocks noGrp="1" noEditPoints="1"/>
          </p:cNvSpPr>
          <p:nvPr>
            <p:ph type="dt" sz="half" idx="10"/>
          </p:nvPr>
        </p:nvSpPr>
        <p:spPr/>
        <p:txBody>
          <a:bodyPr/>
          <a:lstStyle>
            <a:lvl1pPr>
              <a:defRPr>
                <a:solidFill>
                  <a:schemeClr val="bg2">
                    <a:lumMod val="50000"/>
                  </a:schemeClr>
                </a:solidFill>
              </a:defRPr>
            </a:lvl1pPr>
          </a:lstStyle>
          <a:p>
            <a:endParaRPr lang="en-US"/>
          </a:p>
        </p:txBody>
      </p:sp>
      <p:sp>
        <p:nvSpPr>
          <p:cNvPr id="4" name="Footer Placeholder 3"/>
          <p:cNvSpPr>
            <a:spLocks noGrp="1" noEditPoints="1"/>
          </p:cNvSpPr>
          <p:nvPr>
            <p:ph type="ftr" sz="quarter" idx="11"/>
          </p:nvPr>
        </p:nvSpPr>
        <p:spPr/>
        <p:txBody>
          <a:bodyPr/>
          <a:lstStyle>
            <a:lvl1pPr>
              <a:defRPr>
                <a:solidFill>
                  <a:schemeClr val="bg2">
                    <a:lumMod val="50000"/>
                  </a:schemeClr>
                </a:solidFill>
              </a:defRPr>
            </a:lvl1pPr>
          </a:lstStyle>
          <a:p>
            <a:endParaRPr lang="fr-FR" altLang="en-US"/>
          </a:p>
        </p:txBody>
      </p:sp>
      <p:sp>
        <p:nvSpPr>
          <p:cNvPr id="5" name="Slide Number Placeholder 4"/>
          <p:cNvSpPr>
            <a:spLocks noGrp="1" noEditPoints="1"/>
          </p:cNvSpPr>
          <p:nvPr>
            <p:ph type="sldNum" sz="quarter" idx="12"/>
          </p:nvPr>
        </p:nvSpPr>
        <p:spPr/>
        <p:txBody>
          <a:bodyPr/>
          <a:lstStyle>
            <a:lvl1pPr>
              <a:defRPr>
                <a:solidFill>
                  <a:schemeClr val="bg2">
                    <a:lumMod val="50000"/>
                  </a:schemeClr>
                </a:solidFill>
              </a:defRPr>
            </a:lvl1pPr>
          </a:lstStyle>
          <a:p>
            <a:fld id="{6423B3BB-EAB2-4330-8BCD-97EEA7E18E47}" type="slidenum">
              <a:rPr lang="en-US" smtClean="0"/>
              <a:t>‹#›</a:t>
            </a:fld>
            <a:endParaRPr lang="en-US"/>
          </a:p>
        </p:txBody>
      </p:sp>
    </p:spTree>
  </p:cSld>
  <p:clrMapOvr>
    <a:masterClrMapping/>
  </p:clrMapOvr>
  <p:hf dt="0" sldNum="0" hdr="0" ftr="0"/>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ide">
    <p:spTree>
      <p:nvGrpSpPr>
        <p:cNvPr id="1" name=""/>
        <p:cNvGrpSpPr/>
        <p:nvPr/>
      </p:nvGrpSpPr>
      <p:grpSpPr>
        <a:xfrm>
          <a:off x="0" y="0"/>
          <a:ext cx="0" cy="0"/>
          <a:chOff x="0" y="0"/>
          <a:chExt cx="0" cy="0"/>
        </a:xfrm>
      </p:grpSpPr>
    </p:spTree>
  </p:cSld>
  <p:clrMapOvr>
    <a:masterClrMapping/>
  </p:clrMapOvr>
  <p:hf dt="0" sldNum="0" hdr="0" ftr="0"/>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sp>
        <p:nvSpPr>
          <p:cNvPr id="2" name="Title 1"/>
          <p:cNvSpPr>
            <a:spLocks noGrp="1" noEditPoints="1"/>
          </p:cNvSpPr>
          <p:nvPr>
            <p:ph type="title"/>
          </p:nvPr>
        </p:nvSpPr>
        <p:spPr>
          <a:xfrm>
            <a:off x="839788" y="457200"/>
            <a:ext cx="3932237" cy="1600200"/>
          </a:xfrm>
        </p:spPr>
        <p:txBody>
          <a:bodyPr anchor="b"/>
          <a:lstStyle>
            <a:lvl1pPr>
              <a:defRPr sz="3200"/>
            </a:lvl1pPr>
          </a:lstStyle>
          <a:p>
            <a:r>
              <a:rPr lang="fr-FR" altLang="en-US"/>
              <a:t>Cliquez pour modifier le style du titre principal</a:t>
            </a:r>
          </a:p>
        </p:txBody>
      </p:sp>
      <p:sp>
        <p:nvSpPr>
          <p:cNvPr id="3" name="Content Placeholder 2"/>
          <p:cNvSpPr>
            <a:spLocks noGrp="1" noEditPoints="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ltLang="en-US"/>
              <a:t>Cliquez pour modifier les styles du texte principal</a:t>
            </a:r>
          </a:p>
          <a:p>
            <a:pPr lvl="1"/>
            <a:r>
              <a:rPr lang="fr-FR" altLang="en-US"/>
              <a:t>Deuxième niveau</a:t>
            </a:r>
          </a:p>
          <a:p>
            <a:pPr lvl="2"/>
            <a:r>
              <a:rPr lang="fr-FR" altLang="en-US"/>
              <a:t>Troisième niveau</a:t>
            </a:r>
          </a:p>
          <a:p>
            <a:pPr lvl="3"/>
            <a:r>
              <a:rPr lang="fr-FR" altLang="en-US"/>
              <a:t>Quatrième niveau</a:t>
            </a:r>
          </a:p>
          <a:p>
            <a:pPr lvl="4"/>
            <a:r>
              <a:rPr lang="fr-FR" altLang="en-US"/>
              <a:t>Cinquième niveau</a:t>
            </a:r>
          </a:p>
        </p:txBody>
      </p:sp>
      <p:sp>
        <p:nvSpPr>
          <p:cNvPr id="4" name="Text Placeholder 3"/>
          <p:cNvSpPr>
            <a:spLocks noGrp="1" noEditPoints="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ltLang="en-US"/>
              <a:t>Cliquez pour modifier les styles du texte principal</a:t>
            </a:r>
          </a:p>
        </p:txBody>
      </p:sp>
      <p:sp>
        <p:nvSpPr>
          <p:cNvPr id="5" name="Date Placeholder 4"/>
          <p:cNvSpPr>
            <a:spLocks noGrp="1" noEditPoints="1"/>
          </p:cNvSpPr>
          <p:nvPr>
            <p:ph type="dt" sz="half" idx="10"/>
          </p:nvPr>
        </p:nvSpPr>
        <p:spPr/>
        <p:txBody>
          <a:bodyPr/>
          <a:lstStyle>
            <a:lvl1pPr>
              <a:defRPr>
                <a:solidFill>
                  <a:schemeClr val="bg2">
                    <a:lumMod val="50000"/>
                  </a:schemeClr>
                </a:solidFill>
              </a:defRPr>
            </a:lvl1pPr>
          </a:lstStyle>
          <a:p>
            <a:endParaRPr lang="en-US"/>
          </a:p>
        </p:txBody>
      </p:sp>
      <p:sp>
        <p:nvSpPr>
          <p:cNvPr id="6" name="Footer Placeholder 5"/>
          <p:cNvSpPr>
            <a:spLocks noGrp="1" noEditPoints="1"/>
          </p:cNvSpPr>
          <p:nvPr>
            <p:ph type="ftr" sz="quarter" idx="11"/>
          </p:nvPr>
        </p:nvSpPr>
        <p:spPr/>
        <p:txBody>
          <a:bodyPr/>
          <a:lstStyle>
            <a:lvl1pPr>
              <a:defRPr>
                <a:solidFill>
                  <a:schemeClr val="bg2">
                    <a:lumMod val="50000"/>
                  </a:schemeClr>
                </a:solidFill>
              </a:defRPr>
            </a:lvl1pPr>
          </a:lstStyle>
          <a:p>
            <a:endParaRPr lang="fr-FR" altLang="en-US"/>
          </a:p>
        </p:txBody>
      </p:sp>
      <p:sp>
        <p:nvSpPr>
          <p:cNvPr id="7" name="Slide Number Placeholder 6"/>
          <p:cNvSpPr>
            <a:spLocks noGrp="1" noEditPoints="1"/>
          </p:cNvSpPr>
          <p:nvPr>
            <p:ph type="sldNum" sz="quarter" idx="12"/>
          </p:nvPr>
        </p:nvSpPr>
        <p:spPr/>
        <p:txBody>
          <a:bodyPr/>
          <a:lstStyle>
            <a:lvl1pPr>
              <a:defRPr>
                <a:solidFill>
                  <a:schemeClr val="bg2">
                    <a:lumMod val="50000"/>
                  </a:schemeClr>
                </a:solidFill>
              </a:defRPr>
            </a:lvl1pPr>
          </a:lstStyle>
          <a:p>
            <a:fld id="{6423B3BB-EAB2-4330-8BCD-97EEA7E18E47}" type="slidenum">
              <a:rPr lang="en-US" smtClean="0"/>
              <a:t>‹#›</a:t>
            </a:fld>
            <a:endParaRPr lang="en-US"/>
          </a:p>
        </p:txBody>
      </p:sp>
    </p:spTree>
  </p:cSld>
  <p:clrMapOvr>
    <a:masterClrMapping/>
  </p:clrMapOvr>
  <p:hf dt="0" sldNum="0" hdr="0" ftr="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2" name="Title 1"/>
          <p:cNvSpPr>
            <a:spLocks noGrp="1" noEditPoints="1"/>
          </p:cNvSpPr>
          <p:nvPr>
            <p:ph type="title"/>
          </p:nvPr>
        </p:nvSpPr>
        <p:spPr>
          <a:xfrm>
            <a:off x="839788" y="457200"/>
            <a:ext cx="3932237" cy="1600200"/>
          </a:xfrm>
        </p:spPr>
        <p:txBody>
          <a:bodyPr anchor="b"/>
          <a:lstStyle>
            <a:lvl1pPr>
              <a:defRPr sz="3200"/>
            </a:lvl1pPr>
          </a:lstStyle>
          <a:p>
            <a:r>
              <a:rPr lang="fr-FR" altLang="en-US"/>
              <a:t>Cliquez pour modifier le style du titre principal</a:t>
            </a:r>
          </a:p>
        </p:txBody>
      </p:sp>
      <p:sp>
        <p:nvSpPr>
          <p:cNvPr id="3" name="Picture Placeholder 2"/>
          <p:cNvSpPr>
            <a:spLocks noGrp="1" noEditPoints="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fr-FR" altLang="en-US"/>
              <a:t>Cliquer sur l'icône pour ajouter une photo</a:t>
            </a:r>
          </a:p>
        </p:txBody>
      </p:sp>
      <p:sp>
        <p:nvSpPr>
          <p:cNvPr id="4" name="Text Placeholder 3"/>
          <p:cNvSpPr>
            <a:spLocks noGrp="1" noEditPoints="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ltLang="en-US"/>
              <a:t>Cliquez pour modifier les styles du texte principal</a:t>
            </a:r>
          </a:p>
        </p:txBody>
      </p:sp>
      <p:sp>
        <p:nvSpPr>
          <p:cNvPr id="5" name="Date Placeholder 4"/>
          <p:cNvSpPr>
            <a:spLocks noGrp="1" noEditPoints="1"/>
          </p:cNvSpPr>
          <p:nvPr>
            <p:ph type="dt" sz="half" idx="10"/>
          </p:nvPr>
        </p:nvSpPr>
        <p:spPr/>
        <p:txBody>
          <a:bodyPr/>
          <a:lstStyle>
            <a:lvl1pPr>
              <a:defRPr>
                <a:solidFill>
                  <a:schemeClr val="bg2">
                    <a:lumMod val="50000"/>
                  </a:schemeClr>
                </a:solidFill>
              </a:defRPr>
            </a:lvl1pPr>
          </a:lstStyle>
          <a:p>
            <a:endParaRPr lang="en-US"/>
          </a:p>
        </p:txBody>
      </p:sp>
      <p:sp>
        <p:nvSpPr>
          <p:cNvPr id="6" name="Footer Placeholder 5"/>
          <p:cNvSpPr>
            <a:spLocks noGrp="1" noEditPoints="1"/>
          </p:cNvSpPr>
          <p:nvPr>
            <p:ph type="ftr" sz="quarter" idx="11"/>
          </p:nvPr>
        </p:nvSpPr>
        <p:spPr/>
        <p:txBody>
          <a:bodyPr/>
          <a:lstStyle>
            <a:lvl1pPr>
              <a:defRPr>
                <a:solidFill>
                  <a:schemeClr val="bg2">
                    <a:lumMod val="50000"/>
                  </a:schemeClr>
                </a:solidFill>
              </a:defRPr>
            </a:lvl1pPr>
          </a:lstStyle>
          <a:p>
            <a:endParaRPr lang="fr-FR" altLang="en-US"/>
          </a:p>
        </p:txBody>
      </p:sp>
      <p:sp>
        <p:nvSpPr>
          <p:cNvPr id="7" name="Slide Number Placeholder 6"/>
          <p:cNvSpPr>
            <a:spLocks noGrp="1" noEditPoints="1"/>
          </p:cNvSpPr>
          <p:nvPr>
            <p:ph type="sldNum" sz="quarter" idx="12"/>
          </p:nvPr>
        </p:nvSpPr>
        <p:spPr/>
        <p:txBody>
          <a:bodyPr/>
          <a:lstStyle>
            <a:lvl1pPr>
              <a:defRPr>
                <a:solidFill>
                  <a:schemeClr val="bg2">
                    <a:lumMod val="50000"/>
                  </a:schemeClr>
                </a:solidFill>
              </a:defRPr>
            </a:lvl1pPr>
          </a:lstStyle>
          <a:p>
            <a:fld id="{6423B3BB-EAB2-4330-8BCD-97EEA7E18E47}" type="slidenum">
              <a:rPr lang="en-US" smtClean="0"/>
              <a:t>‹#›</a:t>
            </a:fld>
            <a:endParaRPr lang="en-US"/>
          </a:p>
        </p:txBody>
      </p:sp>
    </p:spTree>
  </p:cSld>
  <p:clrMapOvr>
    <a:masterClrMapping/>
  </p:clrMapOvr>
  <p:hf dt="0" sldNum="0" hdr="0" ftr="0"/>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2.png"/><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
            <a:alphaModFix amt="26000"/>
            <a:lum bright="0" contrast="0"/>
          </a:blip>
          <a:srcRect l="0" t="0" r="0" b="0"/>
          <a:tile tx="0" ty="0" sx="100000" sy="100000" flip="none" algn="tl"/>
        </a:blipFill>
      </p:bgPr>
    </p:bg>
    <p:spTree>
      <p:nvGrpSpPr>
        <p:cNvPr id="1" name=""/>
        <p:cNvGrpSpPr/>
        <p:nvPr/>
      </p:nvGrpSpPr>
      <p:grpSpPr>
        <a:xfrm>
          <a:off x="0" y="0"/>
          <a:ext cx="0" cy="0"/>
          <a:chOff x="0" y="0"/>
          <a:chExt cx="0" cy="0"/>
        </a:xfrm>
      </p:grpSpPr>
      <p:sp>
        <p:nvSpPr>
          <p:cNvPr id="8" name="Rectangle 7"/>
          <p:cNvSpPr/>
          <p:nvPr/>
        </p:nvSpPr>
        <p:spPr>
          <a:xfrm>
            <a:off x="0" y="6176964"/>
            <a:ext cx="12192000" cy="74635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noEditPoints="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ltLang="en-US"/>
              <a:t>Cliquez pour modifier le style du titre principal</a:t>
            </a:r>
          </a:p>
        </p:txBody>
      </p:sp>
      <p:sp>
        <p:nvSpPr>
          <p:cNvPr id="3" name="Text Placeholder 2"/>
          <p:cNvSpPr>
            <a:spLocks noGrp="1" noEditPoints="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ltLang="en-US"/>
              <a:t>Cliquez pour modifier les styles du texte principal</a:t>
            </a:r>
          </a:p>
          <a:p>
            <a:pPr lvl="1"/>
            <a:r>
              <a:rPr lang="fr-FR" altLang="en-US"/>
              <a:t>Deuxième niveau</a:t>
            </a:r>
          </a:p>
          <a:p>
            <a:pPr lvl="2"/>
            <a:r>
              <a:rPr lang="fr-FR" altLang="en-US"/>
              <a:t>Troisième niveau</a:t>
            </a:r>
          </a:p>
          <a:p>
            <a:pPr lvl="3"/>
            <a:r>
              <a:rPr lang="fr-FR" altLang="en-US"/>
              <a:t>Quatrième niveau</a:t>
            </a:r>
          </a:p>
          <a:p>
            <a:pPr lvl="4"/>
            <a:r>
              <a:rPr lang="fr-FR" altLang="en-US"/>
              <a:t>Cinquième niveau</a:t>
            </a:r>
          </a:p>
        </p:txBody>
      </p:sp>
      <p:sp>
        <p:nvSpPr>
          <p:cNvPr id="4" name="Date Placeholder 3"/>
          <p:cNvSpPr>
            <a:spLocks noGrp="1" noEditPoints="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1"/>
                </a:solidFill>
              </a:defRPr>
            </a:lvl1pPr>
          </a:lstStyle>
          <a:p>
            <a:endParaRPr lang="en-US"/>
          </a:p>
        </p:txBody>
      </p:sp>
      <p:sp>
        <p:nvSpPr>
          <p:cNvPr id="5" name="Footer Placeholder 4"/>
          <p:cNvSpPr>
            <a:spLocks noGrp="1" noEditPoints="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fr-FR" altLang="en-US"/>
          </a:p>
        </p:txBody>
      </p:sp>
      <p:sp>
        <p:nvSpPr>
          <p:cNvPr id="6" name="Slide Number Placeholder 5"/>
          <p:cNvSpPr>
            <a:spLocks noGrp="1" noEditPoints="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solidFill>
              </a:defRPr>
            </a:lvl1pPr>
          </a:lstStyle>
          <a:p>
            <a:fld id="{6423B3BB-EAB2-4330-8BCD-97EEA7E18E47}"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sldNum="0" hdr="0" ftr="0"/>
  <p:txStyles>
    <p:titleStyle>
      <a:lvl1pPr algn="l" defTabSz="914400" rtl="0" eaLnBrk="1" latinLnBrk="0" hangingPunct="1">
        <a:lnSpc>
          <a:spcPct val="90000"/>
        </a:lnSpc>
        <a:spcBef>
          <a:spcPct val="0"/>
        </a:spcBef>
        <a:buNone/>
        <a:defRPr sz="4400" kern="1200">
          <a:solidFill>
            <a:schemeClr val="bg2">
              <a:lumMod val="50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itchFamily="34" charset="0" panose="020B0604020202020204"/>
        <a:buChar char="•"/>
        <a:defRPr sz="28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itchFamily="34" charset="0" panose="020B0604020202020204"/>
        <a:buChar char="•"/>
        <a:defRPr sz="24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itchFamily="34" charset="0" panose="020B0604020202020204"/>
        <a:buChar char="•"/>
        <a:defRPr sz="20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itchFamily="34" charset="0" panose="020B0604020202020204"/>
        <a:buChar char="•"/>
        <a:defRPr sz="18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itchFamily="34" charset="0" panose="020B0604020202020204"/>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panose="020B0604020202020204"/>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panose="020B0604020202020204"/>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panose="020B0604020202020204"/>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panose="020B0604020202020204"/>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3.jpeg"/><Relationship Id="rId2" Type="http://schemas.openxmlformats.org/officeDocument/2006/relationships/slideLayout" Target="../slideLayouts/slideLayout2.xml"/><Relationship Id="rId3"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image" Target="../media/image18.jpeg"/><Relationship Id="rId2" Type="http://schemas.openxmlformats.org/officeDocument/2006/relationships/slideLayout" Target="../slideLayouts/slideLayout2.xml"/><Relationship Id="rId3"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image" Target="../media/image7.jpeg"/><Relationship Id="rId2" Type="http://schemas.openxmlformats.org/officeDocument/2006/relationships/slideLayout" Target="../slideLayouts/slideLayout2.xml"/><Relationship Id="rId3"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image" Target="../media/image3.png"/><Relationship Id="rId2" Type="http://schemas.openxmlformats.org/officeDocument/2006/relationships/slideLayout" Target="../slideLayouts/slideLayout2.xml"/><Relationship Id="rId3"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image" Target="../media/image17.jpeg"/><Relationship Id="rId2" Type="http://schemas.openxmlformats.org/officeDocument/2006/relationships/slideLayout" Target="../slideLayouts/slideLayout2.xml"/><Relationship Id="rId3"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image" Target="../media/image4.png"/><Relationship Id="rId2" Type="http://schemas.openxmlformats.org/officeDocument/2006/relationships/slideLayout" Target="../slideLayouts/slideLayout2.xml"/><Relationship Id="rId3"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image" Target="../media/image10.jpeg"/><Relationship Id="rId2" Type="http://schemas.openxmlformats.org/officeDocument/2006/relationships/slideLayout" Target="../slideLayouts/slideLayout2.xml"/><Relationship Id="rId3"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image" Target="../media/image11.jpeg"/><Relationship Id="rId2" Type="http://schemas.openxmlformats.org/officeDocument/2006/relationships/slideLayout" Target="../slideLayouts/slideLayout2.xml"/><Relationship Id="rId3"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image14.jpeg"/><Relationship Id="rId2" Type="http://schemas.openxmlformats.org/officeDocument/2006/relationships/slideLayout" Target="../slideLayouts/slideLayout2.xml"/><Relationship Id="rId3"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19.jpeg"/><Relationship Id="rId2" Type="http://schemas.openxmlformats.org/officeDocument/2006/relationships/slideLayout" Target="../slideLayouts/slideLayout2.xml"/><Relationship Id="rId3"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image6.jpeg"/><Relationship Id="rId2" Type="http://schemas.openxmlformats.org/officeDocument/2006/relationships/slideLayout" Target="../slideLayouts/slideLayout2.xml"/><Relationship Id="rId3"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image15.png"/><Relationship Id="rId2" Type="http://schemas.openxmlformats.org/officeDocument/2006/relationships/slideLayout" Target="../slideLayouts/slideLayout2.xml"/><Relationship Id="rId3"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image" Target="../media/image6.png"/><Relationship Id="rId2" Type="http://schemas.openxmlformats.org/officeDocument/2006/relationships/slideLayout" Target="../slideLayouts/slideLayout2.xml"/><Relationship Id="rId3"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6">
            <a:lumMod val="50000"/>
            <a:alpha val="100000"/>
          </a:schemeClr>
        </a:solidFill>
      </p:bgPr>
    </p:bg>
    <p:spTree>
      <p:nvGrpSpPr>
        <p:cNvPr id="1" name=""/>
        <p:cNvGrpSpPr/>
        <p:nvPr/>
      </p:nvGrpSpPr>
      <p:grpSpPr>
        <a:xfrm>
          <a:off x="0" y="0"/>
          <a:ext cx="0" cy="0"/>
          <a:chOff x="0" y="0"/>
          <a:chExt cx="0" cy="0"/>
        </a:xfrm>
      </p:grpSpPr>
      <p:sp>
        <p:nvSpPr>
          <p:cNvPr id="12" name="Titre 1"/>
          <p:cNvSpPr>
            <a:spLocks noGrp="1" noEditPoints="1"/>
          </p:cNvSpPr>
          <p:nvPr>
            <p:ph type="ctrTitle"/>
          </p:nvPr>
        </p:nvSpPr>
        <p:spPr>
          <a:xfrm>
            <a:off x="7648370" y="2518377"/>
            <a:ext cx="4679979" cy="746996"/>
          </a:xfrm>
        </p:spPr>
        <p:txBody>
          <a:bodyPr/>
          <a:lstStyle/>
          <a:p>
            <a:r>
              <a:rPr lang="fr-FR" altLang="en-US" sz="3600" b="1">
                <a:solidFill>
                  <a:schemeClr val="bg1">
                    <a:alpha val="100000"/>
                  </a:schemeClr>
                </a:solidFill>
                <a:latin typeface="Avenir Next" pitchFamily="34" charset="0"/>
                <a:ea typeface="Avenir Next" pitchFamily="34" charset="0"/>
                <a:cs typeface="Avenir Next" pitchFamily="34" charset="0"/>
              </a:rPr>
              <a:t>Green store  Challenge</a:t>
            </a:r>
          </a:p>
        </p:txBody>
      </p:sp>
      <p:sp>
        <p:nvSpPr>
          <p:cNvPr id="13" name="Sous-titre 2"/>
          <p:cNvSpPr>
            <a:spLocks noGrp="1" noEditPoints="1"/>
          </p:cNvSpPr>
          <p:nvPr>
            <p:ph type="subTitle" idx="4294967295"/>
          </p:nvPr>
        </p:nvSpPr>
        <p:spPr>
          <a:xfrm>
            <a:off x="7673278" y="3469921"/>
            <a:ext cx="4711946" cy="533444"/>
          </a:xfrm>
        </p:spPr>
        <p:txBody>
          <a:bodyPr/>
          <a:lstStyle/>
          <a:p>
            <a:pPr marL="0" indent="0">
              <a:buNone/>
            </a:pPr>
            <a:r>
              <a:rPr lang="fr-FR" altLang="en-US" b="0">
                <a:solidFill>
                  <a:schemeClr val="bg1">
                    <a:alpha val="100000"/>
                  </a:schemeClr>
                </a:solidFill>
                <a:latin typeface="Avenir Next" pitchFamily="34" charset="0"/>
                <a:ea typeface="Avenir Next" pitchFamily="34" charset="0"/>
                <a:cs typeface="Avenir Next" pitchFamily="34" charset="0"/>
              </a:rPr>
              <a:t>Revue des meilleures</a:t>
            </a:r>
          </a:p>
          <a:p>
            <a:pPr marL="0" indent="0">
              <a:buNone/>
            </a:pPr>
            <a:r>
              <a:rPr lang="fr-FR" altLang="en-US" b="0">
                <a:solidFill>
                  <a:schemeClr val="bg1">
                    <a:alpha val="100000"/>
                  </a:schemeClr>
                </a:solidFill>
                <a:latin typeface="Avenir Next" pitchFamily="34" charset="0"/>
                <a:ea typeface="Avenir Next" pitchFamily="34" charset="0"/>
                <a:cs typeface="Avenir Next" pitchFamily="34" charset="0"/>
              </a:rPr>
              <a:t>Pratiques durables</a:t>
            </a:r>
          </a:p>
        </p:txBody>
      </p:sp>
      <p:pic>
        <p:nvPicPr>
          <p:cNvPr id="15" name="Image 14"/>
          <p:cNvPicPr>
            <a:picLocks noChangeAspect="1"/>
          </p:cNvPicPr>
          <p:nvPr/>
        </p:nvPicPr>
        <p:blipFill>
          <a:blip r:embed="rId1"/>
          <a:srcRect/>
          <a:stretch>
            <a:fillRect/>
          </a:stretch>
        </p:blipFill>
        <p:spPr>
          <a:xfrm>
            <a:off x="0" y="0"/>
            <a:ext cx="6096000" cy="6179557"/>
          </a:xfrm>
          <a:prstGeom prst="rect">
            <a:avLst/>
          </a:prstGeom>
        </p:spPr>
      </p:pic>
      <p:sp>
        <p:nvSpPr>
          <p:cNvPr id="17" name="Sous-titre 2"/>
          <p:cNvSpPr/>
          <p:nvPr/>
        </p:nvSpPr>
        <p:spPr>
          <a:xfrm>
            <a:off x="0" y="6324556"/>
            <a:ext cx="12192000" cy="53344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itchFamily="34" charset="0" panose="020B0604020202020204"/>
              <a:buNone/>
              <a:defRPr sz="2400" kern="1200">
                <a:solidFill>
                  <a:schemeClr val="bg1">
                    <a:lumMod val="85000"/>
                  </a:schemeClr>
                </a:solidFill>
                <a:latin typeface="+mn-lt"/>
                <a:ea typeface="+mn-ea"/>
                <a:cs typeface="+mn-cs"/>
              </a:defRPr>
            </a:lvl1pPr>
            <a:lvl2pPr marL="457200" indent="0" algn="ctr" defTabSz="914400" rtl="0" eaLnBrk="1" latinLnBrk="0" hangingPunct="1">
              <a:lnSpc>
                <a:spcPct val="90000"/>
              </a:lnSpc>
              <a:spcBef>
                <a:spcPts val="500"/>
              </a:spcBef>
              <a:buFont typeface="Arial" pitchFamily="34" charset="0" panose="020B0604020202020204"/>
              <a:buNone/>
              <a:defRPr sz="20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500"/>
              </a:spcBef>
              <a:buFont typeface="Arial" pitchFamily="34" charset="0" panose="020B0604020202020204"/>
              <a:buNone/>
              <a:defRPr sz="18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500"/>
              </a:spcBef>
              <a:buFont typeface="Arial" pitchFamily="34" charset="0" panose="020B0604020202020204"/>
              <a:buNone/>
              <a:defRPr sz="16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500"/>
              </a:spcBef>
              <a:buFont typeface="Arial" pitchFamily="34" charset="0" panose="020B0604020202020204"/>
              <a:buNone/>
              <a:defRPr sz="16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500"/>
              </a:spcBef>
              <a:buFont typeface="Arial" pitchFamily="34" charset="0" panose="020B0604020202020204"/>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itchFamily="34" charset="0" panose="020B0604020202020204"/>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itchFamily="34" charset="0" panose="020B0604020202020204"/>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itchFamily="34" charset="0" panose="020B0604020202020204"/>
              <a:buNone/>
              <a:defRPr sz="1600" kern="1200">
                <a:solidFill>
                  <a:schemeClr val="tx1"/>
                </a:solidFill>
                <a:latin typeface="+mn-lt"/>
                <a:ea typeface="+mn-ea"/>
                <a:cs typeface="+mn-cs"/>
              </a:defRPr>
            </a:lvl9pPr>
          </a:lstStyle>
          <a:p>
            <a:r>
              <a:rPr lang="fr-FR" altLang="en-US" sz="1600" b="1">
                <a:solidFill>
                  <a:schemeClr val="bg1">
                    <a:alpha val="100000"/>
                  </a:schemeClr>
                </a:solidFill>
                <a:latin typeface="Avenir Next" pitchFamily="34" charset="0"/>
                <a:ea typeface="Avenir Next" pitchFamily="34" charset="0"/>
                <a:cs typeface="Avenir Next" pitchFamily="34" charset="0"/>
              </a:rPr>
              <a:t>Green Store Challenge </a:t>
            </a:r>
            <a:r>
              <a:rPr lang="fr-FR" altLang="en-US" sz="1600" b="0">
                <a:solidFill>
                  <a:schemeClr val="bg1">
                    <a:alpha val="100000"/>
                  </a:schemeClr>
                </a:solidFill>
                <a:latin typeface="Avenir Next" pitchFamily="34" charset="0"/>
                <a:ea typeface="Avenir Next" pitchFamily="34" charset="0"/>
                <a:cs typeface="Avenir Next" pitchFamily="34" charset="0"/>
              </a:rPr>
              <a:t>LVMH x PARIS GOOD FASHION</a:t>
            </a:r>
          </a:p>
        </p:txBody>
      </p:sp>
      <p:sp>
        <p:nvSpPr>
          <p:cNvPr id="18" name="Titre 1"/>
          <p:cNvSpPr/>
          <p:nvPr/>
        </p:nvSpPr>
        <p:spPr>
          <a:xfrm rot="16200000">
            <a:off x="-1592418" y="1592419"/>
            <a:ext cx="3474633" cy="28979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2">
                    <a:lumMod val="50000"/>
                  </a:schemeClr>
                </a:solidFill>
                <a:latin typeface="+mj-lt"/>
                <a:ea typeface="+mj-ea"/>
                <a:cs typeface="+mj-cs"/>
              </a:defRPr>
            </a:lvl1pPr>
          </a:lstStyle>
          <a:p>
            <a:pPr algn="r"/>
            <a:r>
              <a:rPr lang="fr-FR" altLang="en-US" sz="800" b="0">
                <a:solidFill>
                  <a:schemeClr val="bg1">
                    <a:alpha val="100000"/>
                  </a:schemeClr>
                </a:solidFill>
                <a:latin typeface="Avenir Next" pitchFamily="34" charset="0"/>
                <a:ea typeface="Avenir Next" pitchFamily="34" charset="0"/>
                <a:cs typeface="Avenir Next" pitchFamily="34" charset="0"/>
              </a:rPr>
              <a:t>Laurent Julliand</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6">
            <a:lumMod val="50000"/>
            <a:alpha val="100000"/>
          </a:schemeClr>
        </a:solidFill>
      </p:bgPr>
    </p:bg>
    <p:spTree>
      <p:nvGrpSpPr>
        <p:cNvPr id="1" name=""/>
        <p:cNvGrpSpPr/>
        <p:nvPr/>
      </p:nvGrpSpPr>
      <p:grpSpPr>
        <a:xfrm>
          <a:off x="0" y="0"/>
          <a:ext cx="0" cy="0"/>
          <a:chOff x="0" y="0"/>
          <a:chExt cx="0" cy="0"/>
        </a:xfrm>
      </p:grpSpPr>
      <p:sp>
        <p:nvSpPr>
          <p:cNvPr id="2" name="Titre 1"/>
          <p:cNvSpPr>
            <a:spLocks noGrp="1" noEditPoints="1"/>
          </p:cNvSpPr>
          <p:nvPr>
            <p:ph type="title"/>
          </p:nvPr>
        </p:nvSpPr>
        <p:spPr/>
        <p:txBody>
          <a:bodyPr/>
          <a:lstStyle/>
          <a:p>
            <a:r>
              <a:rPr lang="fr-FR" sz="3600" b="1">
                <a:solidFill>
                  <a:schemeClr val="bg1">
                    <a:alpha val="100000"/>
                  </a:schemeClr>
                </a:solidFill>
                <a:latin typeface="Avenir Next" pitchFamily="34" charset="0"/>
                <a:ea typeface="Avenir Next" pitchFamily="34" charset="0"/>
                <a:cs typeface="Avenir Next" pitchFamily="34" charset="0"/>
              </a:rPr>
              <a:t>Le Bon Marché </a:t>
            </a:r>
            <a:endParaRPr sz="3600" b="1">
              <a:solidFill>
                <a:schemeClr val="bg1">
                  <a:alpha val="100000"/>
                </a:schemeClr>
              </a:solidFill>
              <a:latin typeface="Avenir Next" pitchFamily="34" charset="0"/>
              <a:ea typeface="Avenir Next" pitchFamily="34" charset="0"/>
              <a:cs typeface="Avenir Next" pitchFamily="34" charset="0"/>
            </a:endParaRPr>
          </a:p>
        </p:txBody>
      </p:sp>
      <p:sp>
        <p:nvSpPr>
          <p:cNvPr id="3" name="Espace réservé au contenu 2"/>
          <p:cNvSpPr>
            <a:spLocks noGrp="1" noEditPoints="1"/>
          </p:cNvSpPr>
          <p:nvPr>
            <p:ph idx="1"/>
          </p:nvPr>
        </p:nvSpPr>
        <p:spPr>
          <a:xfrm>
            <a:off x="838200" y="1243108"/>
            <a:ext cx="5257800" cy="4847215"/>
          </a:xfrm>
        </p:spPr>
        <p:txBody>
          <a:bodyPr/>
          <a:lstStyle/>
          <a:p>
            <a:pPr marL="0" indent="0">
              <a:buNone/>
            </a:pPr>
            <a:r>
              <a:rPr lang="fr-FR" sz="1300">
                <a:solidFill>
                  <a:schemeClr val="bg1">
                    <a:alpha val="100000"/>
                  </a:schemeClr>
                </a:solidFill>
                <a:latin typeface="Avenir Next" pitchFamily="34" charset="0"/>
                <a:ea typeface="Avenir Next" pitchFamily="34" charset="0"/>
                <a:cs typeface="Avenir Next" pitchFamily="34" charset="0"/>
              </a:rPr>
              <a:t>24 rue de Sèvres, 75007 Paris</a:t>
            </a:r>
          </a:p>
          <a:p>
            <a:pPr marL="0" indent="0">
              <a:buNone/>
            </a:pPr>
            <a:endParaRPr lang="fr-FR" sz="1300">
              <a:solidFill>
                <a:schemeClr val="bg1">
                  <a:alpha val="100000"/>
                </a:schemeClr>
              </a:solidFill>
              <a:latin typeface="Avenir Next" pitchFamily="34" charset="0"/>
              <a:ea typeface="Avenir Next" pitchFamily="34" charset="0"/>
              <a:cs typeface="Avenir Next" pitchFamily="34" charset="0"/>
            </a:endParaRPr>
          </a:p>
          <a:p>
            <a:pPr marL="0" indent="0">
              <a:buNone/>
            </a:pPr>
            <a:r>
              <a:rPr sz="1300">
                <a:solidFill>
                  <a:schemeClr val="bg1">
                    <a:alpha val="100000"/>
                  </a:schemeClr>
                </a:solidFill>
                <a:latin typeface="Avenir Next" pitchFamily="34" charset="0"/>
                <a:ea typeface="Avenir Next" pitchFamily="34" charset="0"/>
                <a:cs typeface="Avenir Next" pitchFamily="34" charset="0"/>
              </a:rPr>
              <a:t>Le Bon Marché a obtenu la première place du Greenstore Challenge 2023 dans la catégorie Grands Magasins. Grâce notamment à une grande complétude du dossier leur permettant de répondre à l’ensemble des crédits applicables.</a:t>
            </a:r>
          </a:p>
          <a:p>
            <a:pPr marL="0" indent="0">
              <a:buNone/>
            </a:pPr>
            <a:r>
              <a:rPr lang="fr-FR" sz="1300">
                <a:solidFill>
                  <a:schemeClr val="bg1">
                    <a:alpha val="100000"/>
                  </a:schemeClr>
                </a:solidFill>
                <a:latin typeface="Avenir Next" pitchFamily="34" charset="0"/>
                <a:ea typeface="Avenir Next" pitchFamily="34" charset="0"/>
                <a:cs typeface="Avenir Next" pitchFamily="34" charset="0"/>
              </a:rPr>
              <a:t>Le dossier, basé sur les données concernant le nouvel Institut de Beauté,  se distingue particulièrement sur les aspects énergétiques avec une production assurée par des réseaux urbains performants (pour l’ensemble du magasin) et un talon de consommation très faible (0,0179kWh/m²) preuve des efforts portés en matière de sobriété énergétique.</a:t>
            </a:r>
          </a:p>
          <a:p>
            <a:pPr marL="0" indent="0">
              <a:buNone/>
            </a:pPr>
            <a:r>
              <a:rPr lang="fr-FR" sz="1300">
                <a:solidFill>
                  <a:schemeClr val="bg1">
                    <a:alpha val="100000"/>
                  </a:schemeClr>
                </a:solidFill>
                <a:latin typeface="Avenir Next" pitchFamily="34" charset="0"/>
                <a:ea typeface="Avenir Next" pitchFamily="34" charset="0"/>
                <a:cs typeface="Avenir Next" pitchFamily="34" charset="0"/>
              </a:rPr>
              <a:t>Les équipes du Bon Marché assurent également une très bonne traçabilité sur les déchets de chantiers produits récemment avec un taux de recyclage élevé.</a:t>
            </a:r>
          </a:p>
          <a:p>
            <a:pPr marL="0" indent="0">
              <a:buNone/>
            </a:pPr>
            <a:r>
              <a:rPr lang="fr-FR" sz="1300">
                <a:solidFill>
                  <a:schemeClr val="bg1">
                    <a:alpha val="100000"/>
                  </a:schemeClr>
                </a:solidFill>
                <a:latin typeface="Avenir Next" pitchFamily="34" charset="0"/>
                <a:ea typeface="Avenir Next" pitchFamily="34" charset="0"/>
                <a:cs typeface="Avenir Next" pitchFamily="34" charset="0"/>
              </a:rPr>
              <a:t>Le Bon Marché est par ailleurs très engagé dans Paris Good Fashion, au travers de l’expérimentation qui a eu lieu sur le recyclage des cintres et des polybags. Le grand magasin a également contribué à l’expérimentation de la feuille de route pour l’établissement de la Méthodologie ACT Fashion, lancée par Paris Good Fashion et l’ADEME, avec le soutien du DÉFI Mode.</a:t>
            </a:r>
          </a:p>
        </p:txBody>
      </p:sp>
      <p:sp>
        <p:nvSpPr>
          <p:cNvPr id="8" name="Sous-titre 2"/>
          <p:cNvSpPr/>
          <p:nvPr/>
        </p:nvSpPr>
        <p:spPr>
          <a:xfrm>
            <a:off x="0" y="6324556"/>
            <a:ext cx="12192000" cy="53344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itchFamily="34" charset="0" panose="020B0604020202020204"/>
              <a:buNone/>
              <a:defRPr sz="2400" kern="1200">
                <a:solidFill>
                  <a:schemeClr val="bg1">
                    <a:lumMod val="85000"/>
                  </a:schemeClr>
                </a:solidFill>
                <a:latin typeface="+mn-lt"/>
                <a:ea typeface="+mn-ea"/>
                <a:cs typeface="+mn-cs"/>
              </a:defRPr>
            </a:lvl1pPr>
            <a:lvl2pPr marL="457200" indent="0" algn="ctr" defTabSz="914400" rtl="0" eaLnBrk="1" latinLnBrk="0" hangingPunct="1">
              <a:lnSpc>
                <a:spcPct val="90000"/>
              </a:lnSpc>
              <a:spcBef>
                <a:spcPts val="500"/>
              </a:spcBef>
              <a:buFont typeface="Arial" pitchFamily="34" charset="0" panose="020B0604020202020204"/>
              <a:buNone/>
              <a:defRPr sz="20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500"/>
              </a:spcBef>
              <a:buFont typeface="Arial" pitchFamily="34" charset="0" panose="020B0604020202020204"/>
              <a:buNone/>
              <a:defRPr sz="18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500"/>
              </a:spcBef>
              <a:buFont typeface="Arial" pitchFamily="34" charset="0" panose="020B0604020202020204"/>
              <a:buNone/>
              <a:defRPr sz="16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500"/>
              </a:spcBef>
              <a:buFont typeface="Arial" pitchFamily="34" charset="0" panose="020B0604020202020204"/>
              <a:buNone/>
              <a:defRPr sz="16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500"/>
              </a:spcBef>
              <a:buFont typeface="Arial" pitchFamily="34" charset="0" panose="020B0604020202020204"/>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itchFamily="34" charset="0" panose="020B0604020202020204"/>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itchFamily="34" charset="0" panose="020B0604020202020204"/>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itchFamily="34" charset="0" panose="020B0604020202020204"/>
              <a:buNone/>
              <a:defRPr sz="1600" kern="1200">
                <a:solidFill>
                  <a:schemeClr val="tx1"/>
                </a:solidFill>
                <a:latin typeface="+mn-lt"/>
                <a:ea typeface="+mn-ea"/>
                <a:cs typeface="+mn-cs"/>
              </a:defRPr>
            </a:lvl9pPr>
          </a:lstStyle>
          <a:p>
            <a:r>
              <a:rPr lang="fr-FR" altLang="en-US" sz="1600" b="1">
                <a:solidFill>
                  <a:schemeClr val="bg1">
                    <a:alpha val="100000"/>
                  </a:schemeClr>
                </a:solidFill>
                <a:latin typeface="Avenir Next" pitchFamily="34" charset="0"/>
                <a:ea typeface="Avenir Next" pitchFamily="34" charset="0"/>
                <a:cs typeface="Avenir Next" pitchFamily="34" charset="0"/>
              </a:rPr>
              <a:t>Green Store Challenge </a:t>
            </a:r>
            <a:r>
              <a:rPr lang="fr-FR" altLang="en-US" sz="1600" b="0">
                <a:solidFill>
                  <a:schemeClr val="bg1">
                    <a:alpha val="100000"/>
                  </a:schemeClr>
                </a:solidFill>
                <a:latin typeface="Avenir Next" pitchFamily="34" charset="0"/>
                <a:ea typeface="Avenir Next" pitchFamily="34" charset="0"/>
                <a:cs typeface="Avenir Next" pitchFamily="34" charset="0"/>
              </a:rPr>
              <a:t>LVMH x PARIS GOOD FASHION</a:t>
            </a:r>
          </a:p>
        </p:txBody>
      </p:sp>
      <p:pic>
        <p:nvPicPr>
          <p:cNvPr id="9" name="Image 8"/>
          <p:cNvPicPr>
            <a:picLocks noChangeAspect="1"/>
          </p:cNvPicPr>
          <p:nvPr/>
        </p:nvPicPr>
        <p:blipFill>
          <a:blip r:embed="rId1"/>
          <a:srcRect/>
          <a:stretch>
            <a:fillRect/>
          </a:stretch>
        </p:blipFill>
        <p:spPr>
          <a:xfrm>
            <a:off x="6723535" y="1243108"/>
            <a:ext cx="4930834" cy="4929919"/>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6">
            <a:lumMod val="50000"/>
            <a:alpha val="100000"/>
          </a:schemeClr>
        </a:solidFill>
      </p:bgPr>
    </p:bg>
    <p:spTree>
      <p:nvGrpSpPr>
        <p:cNvPr id="1" name=""/>
        <p:cNvGrpSpPr/>
        <p:nvPr/>
      </p:nvGrpSpPr>
      <p:grpSpPr>
        <a:xfrm>
          <a:off x="0" y="0"/>
          <a:ext cx="0" cy="0"/>
          <a:chOff x="0" y="0"/>
          <a:chExt cx="0" cy="0"/>
        </a:xfrm>
      </p:grpSpPr>
      <p:sp>
        <p:nvSpPr>
          <p:cNvPr id="2" name="Titre 1"/>
          <p:cNvSpPr>
            <a:spLocks noGrp="1" noEditPoints="1"/>
          </p:cNvSpPr>
          <p:nvPr>
            <p:ph type="title"/>
          </p:nvPr>
        </p:nvSpPr>
        <p:spPr/>
        <p:txBody>
          <a:bodyPr/>
          <a:lstStyle/>
          <a:p>
            <a:r>
              <a:rPr lang="fr-FR" sz="3600" b="1">
                <a:solidFill>
                  <a:schemeClr val="bg1">
                    <a:alpha val="100000"/>
                  </a:schemeClr>
                </a:solidFill>
                <a:latin typeface="Avenir Next" pitchFamily="34" charset="0"/>
                <a:ea typeface="Avenir Next" pitchFamily="34" charset="0"/>
                <a:cs typeface="Avenir Next" pitchFamily="34" charset="0"/>
              </a:rPr>
              <a:t>Le Printemps</a:t>
            </a:r>
          </a:p>
        </p:txBody>
      </p:sp>
      <p:sp>
        <p:nvSpPr>
          <p:cNvPr id="3" name="Espace réservé au contenu 2"/>
          <p:cNvSpPr>
            <a:spLocks noGrp="1" noEditPoints="1"/>
          </p:cNvSpPr>
          <p:nvPr>
            <p:ph idx="1"/>
          </p:nvPr>
        </p:nvSpPr>
        <p:spPr>
          <a:xfrm>
            <a:off x="838200" y="1352390"/>
            <a:ext cx="4449659" cy="4799665"/>
          </a:xfrm>
        </p:spPr>
        <p:txBody>
          <a:bodyPr/>
          <a:lstStyle/>
          <a:p>
            <a:pPr marL="0" indent="0">
              <a:buNone/>
            </a:pPr>
            <a:r>
              <a:rPr lang="fr-FR" sz="1300">
                <a:solidFill>
                  <a:schemeClr val="bg1">
                    <a:alpha val="100000"/>
                  </a:schemeClr>
                </a:solidFill>
                <a:latin typeface="Avenir Next" pitchFamily="34" charset="0"/>
                <a:ea typeface="Avenir Next" pitchFamily="34" charset="0"/>
                <a:cs typeface="Avenir Next" pitchFamily="34" charset="0"/>
              </a:rPr>
              <a:t>64 Bld Haussmann, 75009 Paris </a:t>
            </a:r>
          </a:p>
          <a:p>
            <a:pPr marL="0" indent="0">
              <a:buNone/>
            </a:pPr>
            <a:endParaRPr lang="fr-FR" sz="1300">
              <a:solidFill>
                <a:schemeClr val="bg1">
                  <a:alpha val="100000"/>
                </a:schemeClr>
              </a:solidFill>
              <a:latin typeface="Avenir Next" pitchFamily="34" charset="0"/>
              <a:ea typeface="Avenir Next" pitchFamily="34" charset="0"/>
              <a:cs typeface="Avenir Next" pitchFamily="34" charset="0"/>
            </a:endParaRPr>
          </a:p>
          <a:p>
            <a:pPr marL="0" indent="0">
              <a:buNone/>
            </a:pPr>
            <a:r>
              <a:rPr lang="fr-FR" sz="1300">
                <a:solidFill>
                  <a:schemeClr val="bg1">
                    <a:alpha val="100000"/>
                  </a:schemeClr>
                </a:solidFill>
                <a:latin typeface="Avenir Next" pitchFamily="34" charset="0"/>
                <a:ea typeface="Avenir Next" pitchFamily="34" charset="0"/>
                <a:cs typeface="Avenir Next" pitchFamily="34" charset="0"/>
              </a:rPr>
              <a:t>Depuis son ouverture en septembre 2021, sous la coupole Binet, au 7ème étage du Printemps Haussmann, l’espace de la seconde main du Printemps  affiche de fortes ambitions de performances environnementales. </a:t>
            </a:r>
          </a:p>
          <a:p>
            <a:pPr marL="0" indent="0">
              <a:buNone/>
            </a:pPr>
            <a:r>
              <a:rPr lang="fr-FR" sz="1300">
                <a:solidFill>
                  <a:schemeClr val="bg1">
                    <a:alpha val="100000"/>
                  </a:schemeClr>
                </a:solidFill>
                <a:latin typeface="Avenir Next" pitchFamily="34" charset="0"/>
                <a:ea typeface="Avenir Next" pitchFamily="34" charset="0"/>
                <a:cs typeface="Avenir Next" pitchFamily="34" charset="0"/>
              </a:rPr>
              <a:t>Il présente ainsi en particulier  une b</a:t>
            </a:r>
            <a:r>
              <a:rPr sz="1300">
                <a:solidFill>
                  <a:schemeClr val="bg1">
                    <a:alpha val="100000"/>
                  </a:schemeClr>
                </a:solidFill>
                <a:latin typeface="Avenir Next" pitchFamily="34" charset="0"/>
                <a:ea typeface="Avenir Next" pitchFamily="34" charset="0"/>
                <a:cs typeface="Avenir Next" pitchFamily="34" charset="0"/>
              </a:rPr>
              <a:t>onne traçabilité et </a:t>
            </a:r>
            <a:r>
              <a:rPr lang="fr-FR" sz="1300">
                <a:solidFill>
                  <a:schemeClr val="bg1">
                    <a:alpha val="100000"/>
                  </a:schemeClr>
                </a:solidFill>
                <a:latin typeface="Avenir Next" pitchFamily="34" charset="0"/>
                <a:ea typeface="Avenir Next" pitchFamily="34" charset="0"/>
                <a:cs typeface="Avenir Next" pitchFamily="34" charset="0"/>
              </a:rPr>
              <a:t> un </a:t>
            </a:r>
            <a:r>
              <a:rPr sz="1300">
                <a:solidFill>
                  <a:schemeClr val="bg1">
                    <a:alpha val="100000"/>
                  </a:schemeClr>
                </a:solidFill>
                <a:latin typeface="Avenir Next" pitchFamily="34" charset="0"/>
                <a:ea typeface="Avenir Next" pitchFamily="34" charset="0"/>
                <a:cs typeface="Avenir Next" pitchFamily="34" charset="0"/>
              </a:rPr>
              <a:t>sourcing </a:t>
            </a:r>
            <a:r>
              <a:rPr lang="fr-FR" sz="1300">
                <a:solidFill>
                  <a:schemeClr val="bg1">
                    <a:alpha val="100000"/>
                  </a:schemeClr>
                </a:solidFill>
                <a:latin typeface="Avenir Next" pitchFamily="34" charset="0"/>
                <a:ea typeface="Avenir Next" pitchFamily="34" charset="0"/>
                <a:cs typeface="Avenir Next" pitchFamily="34" charset="0"/>
              </a:rPr>
              <a:t>de</a:t>
            </a:r>
            <a:r>
              <a:rPr sz="1300">
                <a:solidFill>
                  <a:schemeClr val="bg1">
                    <a:alpha val="100000"/>
                  </a:schemeClr>
                </a:solidFill>
                <a:latin typeface="Avenir Next" pitchFamily="34" charset="0"/>
                <a:ea typeface="Avenir Next" pitchFamily="34" charset="0"/>
                <a:cs typeface="Avenir Next" pitchFamily="34" charset="0"/>
              </a:rPr>
              <a:t> bois français issu de forêt</a:t>
            </a:r>
            <a:r>
              <a:rPr lang="fr-FR" sz="1300">
                <a:solidFill>
                  <a:schemeClr val="bg1">
                    <a:alpha val="100000"/>
                  </a:schemeClr>
                </a:solidFill>
                <a:latin typeface="Avenir Next" pitchFamily="34" charset="0"/>
                <a:ea typeface="Avenir Next" pitchFamily="34" charset="0"/>
                <a:cs typeface="Avenir Next" pitchFamily="34" charset="0"/>
              </a:rPr>
              <a:t>s</a:t>
            </a:r>
            <a:r>
              <a:rPr sz="1300">
                <a:solidFill>
                  <a:schemeClr val="bg1">
                    <a:alpha val="100000"/>
                  </a:schemeClr>
                </a:solidFill>
                <a:latin typeface="Avenir Next" pitchFamily="34" charset="0"/>
                <a:ea typeface="Avenir Next" pitchFamily="34" charset="0"/>
                <a:cs typeface="Avenir Next" pitchFamily="34" charset="0"/>
              </a:rPr>
              <a:t> géré</a:t>
            </a:r>
            <a:r>
              <a:rPr lang="fr-FR" sz="1300">
                <a:solidFill>
                  <a:schemeClr val="bg1">
                    <a:alpha val="100000"/>
                  </a:schemeClr>
                </a:solidFill>
                <a:latin typeface="Avenir Next" pitchFamily="34" charset="0"/>
                <a:ea typeface="Avenir Next" pitchFamily="34" charset="0"/>
                <a:cs typeface="Avenir Next" pitchFamily="34" charset="0"/>
              </a:rPr>
              <a:t>e</a:t>
            </a:r>
            <a:r>
              <a:rPr sz="1300">
                <a:solidFill>
                  <a:schemeClr val="bg1">
                    <a:alpha val="100000"/>
                  </a:schemeClr>
                </a:solidFill>
                <a:latin typeface="Avenir Next" pitchFamily="34" charset="0"/>
                <a:ea typeface="Avenir Next" pitchFamily="34" charset="0"/>
                <a:cs typeface="Avenir Next" pitchFamily="34" charset="0"/>
              </a:rPr>
              <a:t>s durablement</a:t>
            </a:r>
            <a:r>
              <a:rPr lang="fr-FR" sz="1300">
                <a:solidFill>
                  <a:schemeClr val="bg1">
                    <a:alpha val="100000"/>
                  </a:schemeClr>
                </a:solidFill>
                <a:latin typeface="Avenir Next" pitchFamily="34" charset="0"/>
                <a:ea typeface="Avenir Next" pitchFamily="34" charset="0"/>
                <a:cs typeface="Avenir Next" pitchFamily="34" charset="0"/>
              </a:rPr>
              <a:t>.</a:t>
            </a:r>
          </a:p>
          <a:p>
            <a:pPr marL="0" indent="0">
              <a:buNone/>
            </a:pPr>
            <a:r>
              <a:rPr lang="fr-FR" sz="1300">
                <a:solidFill>
                  <a:schemeClr val="bg1">
                    <a:alpha val="100000"/>
                  </a:schemeClr>
                </a:solidFill>
                <a:latin typeface="Avenir Next" pitchFamily="34" charset="0"/>
                <a:ea typeface="Avenir Next" pitchFamily="34" charset="0"/>
                <a:cs typeface="Avenir Next" pitchFamily="34" charset="0"/>
              </a:rPr>
              <a:t>Par ailleurs, de par son offre de </a:t>
            </a:r>
            <a:r>
              <a:rPr sz="1300">
                <a:solidFill>
                  <a:schemeClr val="bg1">
                    <a:alpha val="100000"/>
                  </a:schemeClr>
                </a:solidFill>
                <a:latin typeface="Avenir Next" pitchFamily="34" charset="0"/>
                <a:ea typeface="Avenir Next" pitchFamily="34" charset="0"/>
                <a:cs typeface="Avenir Next" pitchFamily="34" charset="0"/>
              </a:rPr>
              <a:t>produits de seconde main</a:t>
            </a:r>
            <a:r>
              <a:rPr lang="fr-FR" sz="1300">
                <a:solidFill>
                  <a:schemeClr val="bg1">
                    <a:alpha val="100000"/>
                  </a:schemeClr>
                </a:solidFill>
                <a:latin typeface="Avenir Next" pitchFamily="34" charset="0"/>
                <a:ea typeface="Avenir Next" pitchFamily="34" charset="0"/>
                <a:cs typeface="Avenir Next" pitchFamily="34" charset="0"/>
              </a:rPr>
              <a:t>, le grand magasin affiche un bilan transport</a:t>
            </a:r>
            <a:r>
              <a:rPr sz="1300">
                <a:solidFill>
                  <a:schemeClr val="bg1">
                    <a:alpha val="100000"/>
                  </a:schemeClr>
                </a:solidFill>
                <a:latin typeface="Avenir Next" pitchFamily="34" charset="0"/>
                <a:ea typeface="Avenir Next" pitchFamily="34" charset="0"/>
                <a:cs typeface="Avenir Next" pitchFamily="34" charset="0"/>
              </a:rPr>
              <a:t> limit</a:t>
            </a:r>
            <a:r>
              <a:rPr lang="fr-FR" sz="1300">
                <a:solidFill>
                  <a:schemeClr val="bg1">
                    <a:alpha val="100000"/>
                  </a:schemeClr>
                </a:solidFill>
                <a:latin typeface="Avenir Next" pitchFamily="34" charset="0"/>
                <a:ea typeface="Avenir Next" pitchFamily="34" charset="0"/>
                <a:cs typeface="Avenir Next" pitchFamily="34" charset="0"/>
              </a:rPr>
              <a:t>é avec une réduction</a:t>
            </a:r>
            <a:r>
              <a:rPr sz="1300">
                <a:solidFill>
                  <a:schemeClr val="bg1">
                    <a:alpha val="100000"/>
                  </a:schemeClr>
                </a:solidFill>
                <a:latin typeface="Avenir Next" pitchFamily="34" charset="0"/>
                <a:ea typeface="Avenir Next" pitchFamily="34" charset="0"/>
                <a:cs typeface="Avenir Next" pitchFamily="34" charset="0"/>
              </a:rPr>
              <a:t> de l'i</a:t>
            </a:r>
            <a:r>
              <a:rPr lang="fr-FR" sz="1300">
                <a:solidFill>
                  <a:schemeClr val="bg1">
                    <a:alpha val="100000"/>
                  </a:schemeClr>
                </a:solidFill>
                <a:latin typeface="Avenir Next" pitchFamily="34" charset="0"/>
                <a:ea typeface="Avenir Next" pitchFamily="34" charset="0"/>
                <a:cs typeface="Avenir Next" pitchFamily="34" charset="0"/>
              </a:rPr>
              <a:t>m</a:t>
            </a:r>
            <a:r>
              <a:rPr sz="1300">
                <a:solidFill>
                  <a:schemeClr val="bg1">
                    <a:alpha val="100000"/>
                  </a:schemeClr>
                </a:solidFill>
                <a:latin typeface="Avenir Next" pitchFamily="34" charset="0"/>
                <a:ea typeface="Avenir Next" pitchFamily="34" charset="0"/>
                <a:cs typeface="Avenir Next" pitchFamily="34" charset="0"/>
              </a:rPr>
              <a:t>pact carbone associé.</a:t>
            </a:r>
          </a:p>
        </p:txBody>
      </p:sp>
      <p:pic>
        <p:nvPicPr>
          <p:cNvPr id="4" name="Image 3"/>
          <p:cNvPicPr>
            <a:picLocks noChangeAspect="1"/>
          </p:cNvPicPr>
          <p:nvPr/>
        </p:nvPicPr>
        <p:blipFill>
          <a:blip r:embed="rId1"/>
          <a:srcRect/>
          <a:stretch>
            <a:fillRect/>
          </a:stretch>
        </p:blipFill>
        <p:spPr>
          <a:xfrm>
            <a:off x="5444574" y="2011800"/>
            <a:ext cx="6502177" cy="4165163"/>
          </a:xfrm>
          <a:prstGeom prst="rect">
            <a:avLst/>
          </a:prstGeom>
        </p:spPr>
      </p:pic>
      <p:sp>
        <p:nvSpPr>
          <p:cNvPr id="8" name="Sous-titre 2"/>
          <p:cNvSpPr/>
          <p:nvPr/>
        </p:nvSpPr>
        <p:spPr>
          <a:xfrm>
            <a:off x="0" y="6324556"/>
            <a:ext cx="12192000" cy="53344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itchFamily="34" charset="0" panose="020B0604020202020204"/>
              <a:buNone/>
              <a:defRPr sz="2400" kern="1200">
                <a:solidFill>
                  <a:schemeClr val="bg1">
                    <a:lumMod val="85000"/>
                  </a:schemeClr>
                </a:solidFill>
                <a:latin typeface="+mn-lt"/>
                <a:ea typeface="+mn-ea"/>
                <a:cs typeface="+mn-cs"/>
              </a:defRPr>
            </a:lvl1pPr>
            <a:lvl2pPr marL="457200" indent="0" algn="ctr" defTabSz="914400" rtl="0" eaLnBrk="1" latinLnBrk="0" hangingPunct="1">
              <a:lnSpc>
                <a:spcPct val="90000"/>
              </a:lnSpc>
              <a:spcBef>
                <a:spcPts val="500"/>
              </a:spcBef>
              <a:buFont typeface="Arial" pitchFamily="34" charset="0" panose="020B0604020202020204"/>
              <a:buNone/>
              <a:defRPr sz="20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500"/>
              </a:spcBef>
              <a:buFont typeface="Arial" pitchFamily="34" charset="0" panose="020B0604020202020204"/>
              <a:buNone/>
              <a:defRPr sz="18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500"/>
              </a:spcBef>
              <a:buFont typeface="Arial" pitchFamily="34" charset="0" panose="020B0604020202020204"/>
              <a:buNone/>
              <a:defRPr sz="16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500"/>
              </a:spcBef>
              <a:buFont typeface="Arial" pitchFamily="34" charset="0" panose="020B0604020202020204"/>
              <a:buNone/>
              <a:defRPr sz="16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500"/>
              </a:spcBef>
              <a:buFont typeface="Arial" pitchFamily="34" charset="0" panose="020B0604020202020204"/>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itchFamily="34" charset="0" panose="020B0604020202020204"/>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itchFamily="34" charset="0" panose="020B0604020202020204"/>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itchFamily="34" charset="0" panose="020B0604020202020204"/>
              <a:buNone/>
              <a:defRPr sz="1600" kern="1200">
                <a:solidFill>
                  <a:schemeClr val="tx1"/>
                </a:solidFill>
                <a:latin typeface="+mn-lt"/>
                <a:ea typeface="+mn-ea"/>
                <a:cs typeface="+mn-cs"/>
              </a:defRPr>
            </a:lvl9pPr>
          </a:lstStyle>
          <a:p>
            <a:r>
              <a:rPr lang="fr-FR" altLang="en-US" sz="1600" b="1">
                <a:solidFill>
                  <a:schemeClr val="bg1">
                    <a:alpha val="100000"/>
                  </a:schemeClr>
                </a:solidFill>
                <a:latin typeface="Avenir Next" pitchFamily="34" charset="0"/>
                <a:ea typeface="Avenir Next" pitchFamily="34" charset="0"/>
                <a:cs typeface="Avenir Next" pitchFamily="34" charset="0"/>
              </a:rPr>
              <a:t>Green Store Challenge </a:t>
            </a:r>
            <a:r>
              <a:rPr lang="fr-FR" altLang="en-US" sz="1600" b="0">
                <a:solidFill>
                  <a:schemeClr val="bg1">
                    <a:alpha val="100000"/>
                  </a:schemeClr>
                </a:solidFill>
                <a:latin typeface="Avenir Next" pitchFamily="34" charset="0"/>
                <a:ea typeface="Avenir Next" pitchFamily="34" charset="0"/>
                <a:cs typeface="Avenir Next" pitchFamily="34" charset="0"/>
              </a:rPr>
              <a:t>LVMH x PARIS GOOD FASHION</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6">
            <a:lumMod val="50000"/>
            <a:alpha val="100000"/>
          </a:schemeClr>
        </a:solidFill>
      </p:bgPr>
    </p:bg>
    <p:spTree>
      <p:nvGrpSpPr>
        <p:cNvPr id="1" name=""/>
        <p:cNvGrpSpPr/>
        <p:nvPr/>
      </p:nvGrpSpPr>
      <p:grpSpPr>
        <a:xfrm>
          <a:off x="0" y="0"/>
          <a:ext cx="0" cy="0"/>
          <a:chOff x="0" y="0"/>
          <a:chExt cx="0" cy="0"/>
        </a:xfrm>
      </p:grpSpPr>
      <p:sp>
        <p:nvSpPr>
          <p:cNvPr id="2" name="Titre 1"/>
          <p:cNvSpPr>
            <a:spLocks noGrp="1" noEditPoints="1"/>
          </p:cNvSpPr>
          <p:nvPr>
            <p:ph type="title"/>
          </p:nvPr>
        </p:nvSpPr>
        <p:spPr/>
        <p:txBody>
          <a:bodyPr/>
          <a:lstStyle/>
          <a:p>
            <a:r>
              <a:rPr lang="fr-FR" sz="3600" b="1">
                <a:solidFill>
                  <a:schemeClr val="bg1">
                    <a:alpha val="100000"/>
                  </a:schemeClr>
                </a:solidFill>
                <a:latin typeface="Avenir Next" pitchFamily="34" charset="0"/>
                <a:ea typeface="Avenir Next" pitchFamily="34" charset="0"/>
                <a:cs typeface="Avenir Next" pitchFamily="34" charset="0"/>
              </a:rPr>
              <a:t>Loewe Montaigne</a:t>
            </a:r>
          </a:p>
        </p:txBody>
      </p:sp>
      <p:sp>
        <p:nvSpPr>
          <p:cNvPr id="3" name="Espace réservé au contenu 2"/>
          <p:cNvSpPr>
            <a:spLocks noGrp="1" noEditPoints="1"/>
          </p:cNvSpPr>
          <p:nvPr>
            <p:ph idx="1"/>
          </p:nvPr>
        </p:nvSpPr>
        <p:spPr>
          <a:xfrm>
            <a:off x="838200" y="1312153"/>
            <a:ext cx="4480793" cy="5279125"/>
          </a:xfrm>
        </p:spPr>
        <p:txBody>
          <a:bodyPr/>
          <a:lstStyle/>
          <a:p>
            <a:pPr marL="0" indent="0">
              <a:buNone/>
            </a:pPr>
            <a:r>
              <a:rPr lang="fr-FR" sz="1300">
                <a:solidFill>
                  <a:schemeClr val="bg1">
                    <a:alpha val="100000"/>
                  </a:schemeClr>
                </a:solidFill>
                <a:latin typeface="Avenir Next" pitchFamily="34" charset="0"/>
                <a:ea typeface="Avenir Next" pitchFamily="34" charset="0"/>
                <a:cs typeface="Avenir Next" pitchFamily="34" charset="0"/>
              </a:rPr>
              <a:t>46 avenue Montaigne, 75008 Paris</a:t>
            </a:r>
          </a:p>
          <a:p>
            <a:pPr marL="0" indent="0">
              <a:buNone/>
            </a:pPr>
            <a:r>
              <a:rPr lang="fr-FR" sz="1300">
                <a:solidFill>
                  <a:schemeClr val="bg1">
                    <a:alpha val="100000"/>
                  </a:schemeClr>
                </a:solidFill>
                <a:latin typeface="Avenir Next" pitchFamily="34" charset="0"/>
                <a:ea typeface="Avenir Next" pitchFamily="34" charset="0"/>
                <a:cs typeface="Avenir Next" pitchFamily="34" charset="0"/>
              </a:rPr>
              <a:t>La boutique Loewe Montaigne a obtenu la première place du Greenstore Challenge 2023 dans la catégorie Boutiques sur rue.</a:t>
            </a:r>
          </a:p>
          <a:p>
            <a:pPr marL="0" indent="0">
              <a:buNone/>
            </a:pPr>
            <a:r>
              <a:rPr sz="1300">
                <a:solidFill>
                  <a:schemeClr val="bg1">
                    <a:alpha val="100000"/>
                  </a:schemeClr>
                </a:solidFill>
                <a:latin typeface="Avenir Next" pitchFamily="34" charset="0"/>
                <a:ea typeface="Avenir Next" pitchFamily="34" charset="0"/>
                <a:cs typeface="Avenir Next" pitchFamily="34" charset="0"/>
              </a:rPr>
              <a:t>Le projet se distingue grâce à une complétude du dossier et tout particulièrement sur l’aspect formations des employés sur les thématiques environnementales. Chaque employé de la boutique a suivi une formation d’1.5h et un support de plus de 70 pages a été réalisé. Le suivi est précis.</a:t>
            </a:r>
          </a:p>
          <a:p>
            <a:pPr marL="0" indent="0">
              <a:buNone/>
            </a:pPr>
            <a:r>
              <a:rPr lang="fr-FR" sz="1300">
                <a:solidFill>
                  <a:schemeClr val="bg1">
                    <a:alpha val="100000"/>
                  </a:schemeClr>
                </a:solidFill>
                <a:latin typeface="Avenir Next" pitchFamily="34" charset="0"/>
                <a:ea typeface="Avenir Next" pitchFamily="34" charset="0"/>
                <a:cs typeface="Avenir Next" pitchFamily="34" charset="0"/>
              </a:rPr>
              <a:t>A noter</a:t>
            </a:r>
            <a:r>
              <a:rPr sz="1300">
                <a:solidFill>
                  <a:schemeClr val="bg1">
                    <a:alpha val="100000"/>
                  </a:schemeClr>
                </a:solidFill>
                <a:latin typeface="Avenir Next" pitchFamily="34" charset="0"/>
                <a:ea typeface="Avenir Next" pitchFamily="34" charset="0"/>
                <a:cs typeface="Avenir Next" pitchFamily="34" charset="0"/>
              </a:rPr>
              <a:t> également une bonne performance sur les aspects énergétiques.</a:t>
            </a:r>
          </a:p>
        </p:txBody>
      </p:sp>
      <p:pic>
        <p:nvPicPr>
          <p:cNvPr id="7" name="Image 6"/>
          <p:cNvPicPr>
            <a:picLocks noChangeAspect="1"/>
          </p:cNvPicPr>
          <p:nvPr/>
        </p:nvPicPr>
        <p:blipFill>
          <a:blip r:embed="rId1"/>
          <a:srcRect/>
          <a:stretch>
            <a:fillRect/>
          </a:stretch>
        </p:blipFill>
        <p:spPr>
          <a:xfrm>
            <a:off x="5530703" y="2588014"/>
            <a:ext cx="6435706" cy="3620083"/>
          </a:xfrm>
          <a:prstGeom prst="rect">
            <a:avLst/>
          </a:prstGeom>
        </p:spPr>
      </p:pic>
      <p:sp>
        <p:nvSpPr>
          <p:cNvPr id="9" name="Sous-titre 2"/>
          <p:cNvSpPr/>
          <p:nvPr/>
        </p:nvSpPr>
        <p:spPr>
          <a:xfrm>
            <a:off x="0" y="6324556"/>
            <a:ext cx="12192000" cy="53344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itchFamily="34" charset="0" panose="020B0604020202020204"/>
              <a:buNone/>
              <a:defRPr sz="2400" kern="1200">
                <a:solidFill>
                  <a:schemeClr val="bg1">
                    <a:lumMod val="85000"/>
                  </a:schemeClr>
                </a:solidFill>
                <a:latin typeface="+mn-lt"/>
                <a:ea typeface="+mn-ea"/>
                <a:cs typeface="+mn-cs"/>
              </a:defRPr>
            </a:lvl1pPr>
            <a:lvl2pPr marL="457200" indent="0" algn="ctr" defTabSz="914400" rtl="0" eaLnBrk="1" latinLnBrk="0" hangingPunct="1">
              <a:lnSpc>
                <a:spcPct val="90000"/>
              </a:lnSpc>
              <a:spcBef>
                <a:spcPts val="500"/>
              </a:spcBef>
              <a:buFont typeface="Arial" pitchFamily="34" charset="0" panose="020B0604020202020204"/>
              <a:buNone/>
              <a:defRPr sz="20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500"/>
              </a:spcBef>
              <a:buFont typeface="Arial" pitchFamily="34" charset="0" panose="020B0604020202020204"/>
              <a:buNone/>
              <a:defRPr sz="18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500"/>
              </a:spcBef>
              <a:buFont typeface="Arial" pitchFamily="34" charset="0" panose="020B0604020202020204"/>
              <a:buNone/>
              <a:defRPr sz="16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500"/>
              </a:spcBef>
              <a:buFont typeface="Arial" pitchFamily="34" charset="0" panose="020B0604020202020204"/>
              <a:buNone/>
              <a:defRPr sz="16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500"/>
              </a:spcBef>
              <a:buFont typeface="Arial" pitchFamily="34" charset="0" panose="020B0604020202020204"/>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itchFamily="34" charset="0" panose="020B0604020202020204"/>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itchFamily="34" charset="0" panose="020B0604020202020204"/>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itchFamily="34" charset="0" panose="020B0604020202020204"/>
              <a:buNone/>
              <a:defRPr sz="1600" kern="1200">
                <a:solidFill>
                  <a:schemeClr val="tx1"/>
                </a:solidFill>
                <a:latin typeface="+mn-lt"/>
                <a:ea typeface="+mn-ea"/>
                <a:cs typeface="+mn-cs"/>
              </a:defRPr>
            </a:lvl9pPr>
          </a:lstStyle>
          <a:p>
            <a:r>
              <a:rPr lang="fr-FR" altLang="en-US" sz="1600" b="1">
                <a:solidFill>
                  <a:schemeClr val="bg1">
                    <a:alpha val="100000"/>
                  </a:schemeClr>
                </a:solidFill>
                <a:latin typeface="Avenir Next" pitchFamily="34" charset="0"/>
                <a:ea typeface="Avenir Next" pitchFamily="34" charset="0"/>
                <a:cs typeface="Avenir Next" pitchFamily="34" charset="0"/>
              </a:rPr>
              <a:t>Green Store Challenge </a:t>
            </a:r>
            <a:r>
              <a:rPr lang="fr-FR" altLang="en-US" sz="1600" b="0">
                <a:solidFill>
                  <a:schemeClr val="bg1">
                    <a:alpha val="100000"/>
                  </a:schemeClr>
                </a:solidFill>
                <a:latin typeface="Avenir Next" pitchFamily="34" charset="0"/>
                <a:ea typeface="Avenir Next" pitchFamily="34" charset="0"/>
                <a:cs typeface="Avenir Next" pitchFamily="34" charset="0"/>
              </a:rPr>
              <a:t>LVMH x PARIS GOOD FASHION</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6">
            <a:lumMod val="50000"/>
            <a:alpha val="100000"/>
          </a:schemeClr>
        </a:solidFill>
      </p:bgPr>
    </p:bg>
    <p:spTree>
      <p:nvGrpSpPr>
        <p:cNvPr id="1" name=""/>
        <p:cNvGrpSpPr/>
        <p:nvPr/>
      </p:nvGrpSpPr>
      <p:grpSpPr>
        <a:xfrm>
          <a:off x="0" y="0"/>
          <a:ext cx="0" cy="0"/>
          <a:chOff x="0" y="0"/>
          <a:chExt cx="0" cy="0"/>
        </a:xfrm>
      </p:grpSpPr>
      <p:sp>
        <p:nvSpPr>
          <p:cNvPr id="2" name="Titre 1"/>
          <p:cNvSpPr>
            <a:spLocks noGrp="1" noEditPoints="1"/>
          </p:cNvSpPr>
          <p:nvPr>
            <p:ph type="title"/>
          </p:nvPr>
        </p:nvSpPr>
        <p:spPr>
          <a:xfrm>
            <a:off x="838200" y="713837"/>
            <a:ext cx="10515600" cy="1325563"/>
          </a:xfrm>
        </p:spPr>
        <p:txBody>
          <a:bodyPr/>
          <a:lstStyle/>
          <a:p>
            <a:r>
              <a:rPr lang="fr-FR" sz="3600" b="1">
                <a:solidFill>
                  <a:schemeClr val="bg1">
                    <a:alpha val="100000"/>
                  </a:schemeClr>
                </a:solidFill>
                <a:latin typeface="Avenir Next" pitchFamily="34" charset="0"/>
                <a:ea typeface="Avenir Next" pitchFamily="34" charset="0"/>
                <a:cs typeface="Avenir Next" pitchFamily="34" charset="0"/>
              </a:rPr>
              <a:t>Louis Vuitton</a:t>
            </a:r>
          </a:p>
        </p:txBody>
      </p:sp>
      <p:sp>
        <p:nvSpPr>
          <p:cNvPr id="3" name="Espace réservé au contenu 2"/>
          <p:cNvSpPr>
            <a:spLocks noGrp="1" noEditPoints="1"/>
          </p:cNvSpPr>
          <p:nvPr>
            <p:ph idx="1"/>
          </p:nvPr>
        </p:nvSpPr>
        <p:spPr>
          <a:xfrm>
            <a:off x="838200" y="1658228"/>
            <a:ext cx="5462522" cy="4351338"/>
          </a:xfrm>
        </p:spPr>
        <p:txBody>
          <a:bodyPr/>
          <a:lstStyle/>
          <a:p>
            <a:pPr marL="0" indent="0">
              <a:buNone/>
            </a:pPr>
            <a:r>
              <a:rPr lang="fr-FR" sz="1300">
                <a:solidFill>
                  <a:schemeClr val="bg1">
                    <a:alpha val="100000"/>
                  </a:schemeClr>
                </a:solidFill>
                <a:latin typeface="Avenir Next" pitchFamily="34" charset="0"/>
                <a:ea typeface="Avenir Next" pitchFamily="34" charset="0"/>
                <a:cs typeface="Avenir Next" pitchFamily="34" charset="0"/>
              </a:rPr>
              <a:t>Louis Vuitton s’est fixé plusieurs objectifs ambitieux pour réduire l’impact environnemental de ses magasins d’ici 2025 parmi lesquels celui d’avoir 100% des matériaux utilisés dans nos vitrines réutilisés ou recyclés en fin d’usage. </a:t>
            </a:r>
            <a:r>
              <a:rPr sz="1300">
                <a:solidFill>
                  <a:schemeClr val="bg1">
                    <a:alpha val="100000"/>
                  </a:schemeClr>
                </a:solidFill>
                <a:latin typeface="Avenir Next" pitchFamily="34" charset="0"/>
                <a:ea typeface="Avenir Next" pitchFamily="34" charset="0"/>
                <a:cs typeface="Avenir Next" pitchFamily="34" charset="0"/>
              </a:rPr>
              <a:t>Pour y parvenir, les équipes Environnement accompagnent les équipes Visual Merchandising centrales (design et production) et locales en zones, via des formations, outils et conseils pour intégrer le plus en amont possible les principes d’écoconception afin d’optimiser la circularité en aval (composition monomatière ou en matériau certifiés/recyclés et recyclables, séparabilité des éléments, consignes de traitement en fin d</a:t>
            </a:r>
            <a:r>
              <a:rPr lang="fr-FR" sz="1300">
                <a:solidFill>
                  <a:schemeClr val="bg1">
                    <a:alpha val="100000"/>
                  </a:schemeClr>
                </a:solidFill>
                <a:latin typeface="Avenir Next" pitchFamily="34" charset="0"/>
                <a:ea typeface="Avenir Next" pitchFamily="34" charset="0"/>
                <a:cs typeface="Avenir Next" pitchFamily="34" charset="0"/>
              </a:rPr>
              <a:t>’usage</a:t>
            </a:r>
            <a:r>
              <a:rPr sz="1300">
                <a:solidFill>
                  <a:schemeClr val="bg1">
                    <a:alpha val="100000"/>
                  </a:schemeClr>
                </a:solidFill>
                <a:latin typeface="Avenir Next" pitchFamily="34" charset="0"/>
                <a:ea typeface="Avenir Next" pitchFamily="34" charset="0"/>
                <a:cs typeface="Avenir Next" pitchFamily="34" charset="0"/>
              </a:rPr>
              <a:t>). </a:t>
            </a:r>
          </a:p>
          <a:p>
            <a:pPr marL="0" indent="0">
              <a:buNone/>
            </a:pPr>
            <a:r>
              <a:rPr lang="fr-FR" sz="1300">
                <a:solidFill>
                  <a:schemeClr val="bg1">
                    <a:alpha val="100000"/>
                  </a:schemeClr>
                </a:solidFill>
                <a:latin typeface="Avenir Next" pitchFamily="34" charset="0"/>
                <a:ea typeface="Avenir Next" pitchFamily="34" charset="0"/>
                <a:cs typeface="Avenir Next" pitchFamily="34" charset="0"/>
              </a:rPr>
              <a:t>U</a:t>
            </a:r>
            <a:r>
              <a:rPr sz="1300">
                <a:solidFill>
                  <a:schemeClr val="bg1">
                    <a:alpha val="100000"/>
                  </a:schemeClr>
                </a:solidFill>
                <a:latin typeface="Avenir Next" pitchFamily="34" charset="0"/>
                <a:ea typeface="Avenir Next" pitchFamily="34" charset="0"/>
                <a:cs typeface="Avenir Next" pitchFamily="34" charset="0"/>
              </a:rPr>
              <a:t>n exemple emblématique, la vitrine « Shoal of Fish » de 2020 qui a été optimisée à chaque étape de son cycle de vie</a:t>
            </a:r>
            <a:r>
              <a:rPr lang="fr-FR" sz="1300">
                <a:solidFill>
                  <a:schemeClr val="bg1">
                    <a:alpha val="100000"/>
                  </a:schemeClr>
                </a:solidFill>
                <a:latin typeface="Avenir Next" pitchFamily="34" charset="0"/>
                <a:ea typeface="Avenir Next" pitchFamily="34" charset="0"/>
                <a:cs typeface="Avenir Next" pitchFamily="34" charset="0"/>
              </a:rPr>
              <a:t>. </a:t>
            </a:r>
            <a:r>
              <a:rPr sz="1300">
                <a:solidFill>
                  <a:schemeClr val="bg1">
                    <a:alpha val="100000"/>
                  </a:schemeClr>
                </a:solidFill>
                <a:latin typeface="Avenir Next" pitchFamily="34" charset="0"/>
                <a:ea typeface="Avenir Next" pitchFamily="34" charset="0"/>
                <a:cs typeface="Avenir Next" pitchFamily="34" charset="0"/>
              </a:rPr>
              <a:t>Depuis </a:t>
            </a:r>
            <a:r>
              <a:rPr lang="fr-FR" sz="1300">
                <a:solidFill>
                  <a:schemeClr val="bg1">
                    <a:alpha val="100000"/>
                  </a:schemeClr>
                </a:solidFill>
                <a:latin typeface="Avenir Next" pitchFamily="34" charset="0"/>
                <a:ea typeface="Avenir Next" pitchFamily="34" charset="0"/>
                <a:cs typeface="Avenir Next" pitchFamily="34" charset="0"/>
              </a:rPr>
              <a:t>cette réussite</a:t>
            </a:r>
            <a:r>
              <a:rPr sz="1300">
                <a:solidFill>
                  <a:schemeClr val="bg1">
                    <a:alpha val="100000"/>
                  </a:schemeClr>
                </a:solidFill>
                <a:latin typeface="Avenir Next" pitchFamily="34" charset="0"/>
                <a:ea typeface="Avenir Next" pitchFamily="34" charset="0"/>
                <a:cs typeface="Avenir Next" pitchFamily="34" charset="0"/>
              </a:rPr>
              <a:t>, </a:t>
            </a:r>
            <a:r>
              <a:rPr lang="fr-FR" sz="1300">
                <a:solidFill>
                  <a:schemeClr val="bg1">
                    <a:alpha val="100000"/>
                  </a:schemeClr>
                </a:solidFill>
                <a:latin typeface="Avenir Next" pitchFamily="34" charset="0"/>
                <a:ea typeface="Avenir Next" pitchFamily="34" charset="0"/>
                <a:cs typeface="Avenir Next" pitchFamily="34" charset="0"/>
              </a:rPr>
              <a:t>la marque a</a:t>
            </a:r>
            <a:r>
              <a:rPr sz="1300">
                <a:solidFill>
                  <a:schemeClr val="bg1">
                    <a:alpha val="100000"/>
                  </a:schemeClr>
                </a:solidFill>
                <a:latin typeface="Avenir Next" pitchFamily="34" charset="0"/>
                <a:ea typeface="Avenir Next" pitchFamily="34" charset="0"/>
                <a:cs typeface="Avenir Next" pitchFamily="34" charset="0"/>
              </a:rPr>
              <a:t> mis en place une routine environnement mensuelle pour discuter des opportunités et contraintes liées à chaque concept vitrines pour parvenir au meilleur compromis environnement-délai-création afin de continuellement progresser. </a:t>
            </a:r>
            <a:endParaRPr lang="fr-FR" sz="1300">
              <a:solidFill>
                <a:schemeClr val="bg1">
                  <a:alpha val="100000"/>
                </a:schemeClr>
              </a:solidFill>
              <a:latin typeface="Avenir Next" pitchFamily="34" charset="0"/>
              <a:ea typeface="Avenir Next" pitchFamily="34" charset="0"/>
              <a:cs typeface="Avenir Next" pitchFamily="34" charset="0"/>
            </a:endParaRPr>
          </a:p>
          <a:p>
            <a:pPr marL="0" indent="0">
              <a:buNone/>
            </a:pPr>
            <a:r>
              <a:rPr sz="1300">
                <a:solidFill>
                  <a:schemeClr val="bg1">
                    <a:alpha val="100000"/>
                  </a:schemeClr>
                </a:solidFill>
                <a:latin typeface="Avenir Next" pitchFamily="34" charset="0"/>
                <a:ea typeface="Avenir Next" pitchFamily="34" charset="0"/>
                <a:cs typeface="Avenir Next" pitchFamily="34" charset="0"/>
              </a:rPr>
              <a:t>Parmi les leviers</a:t>
            </a:r>
            <a:r>
              <a:rPr lang="fr-FR" sz="1300">
                <a:solidFill>
                  <a:schemeClr val="bg1">
                    <a:alpha val="100000"/>
                  </a:schemeClr>
                </a:solidFill>
                <a:latin typeface="Avenir Next" pitchFamily="34" charset="0"/>
                <a:ea typeface="Avenir Next" pitchFamily="34" charset="0"/>
                <a:cs typeface="Avenir Next" pitchFamily="34" charset="0"/>
              </a:rPr>
              <a:t> : </a:t>
            </a:r>
            <a:r>
              <a:rPr sz="1300">
                <a:solidFill>
                  <a:schemeClr val="bg1">
                    <a:alpha val="100000"/>
                  </a:schemeClr>
                </a:solidFill>
                <a:latin typeface="Avenir Next" pitchFamily="34" charset="0"/>
                <a:ea typeface="Avenir Next" pitchFamily="34" charset="0"/>
                <a:cs typeface="Avenir Next" pitchFamily="34" charset="0"/>
              </a:rPr>
              <a:t>instaurer </a:t>
            </a:r>
            <a:r>
              <a:rPr lang="fr-FR" sz="1300">
                <a:solidFill>
                  <a:schemeClr val="bg1">
                    <a:alpha val="100000"/>
                  </a:schemeClr>
                </a:solidFill>
                <a:latin typeface="Avenir Next" pitchFamily="34" charset="0"/>
                <a:ea typeface="Avenir Next" pitchFamily="34" charset="0"/>
                <a:cs typeface="Avenir Next" pitchFamily="34" charset="0"/>
              </a:rPr>
              <a:t>le réflexe du </a:t>
            </a:r>
            <a:r>
              <a:rPr sz="1300">
                <a:solidFill>
                  <a:schemeClr val="bg1">
                    <a:alpha val="100000"/>
                  </a:schemeClr>
                </a:solidFill>
                <a:latin typeface="Avenir Next" pitchFamily="34" charset="0"/>
                <a:ea typeface="Avenir Next" pitchFamily="34" charset="0"/>
                <a:cs typeface="Avenir Next" pitchFamily="34" charset="0"/>
              </a:rPr>
              <a:t>reuse de matières dédiées initialement à la fabrication de</a:t>
            </a:r>
            <a:r>
              <a:rPr lang="fr-FR" sz="1300">
                <a:solidFill>
                  <a:schemeClr val="bg1">
                    <a:alpha val="100000"/>
                  </a:schemeClr>
                </a:solidFill>
                <a:latin typeface="Avenir Next" pitchFamily="34" charset="0"/>
                <a:ea typeface="Avenir Next" pitchFamily="34" charset="0"/>
                <a:cs typeface="Avenir Next" pitchFamily="34" charset="0"/>
              </a:rPr>
              <a:t>s </a:t>
            </a:r>
            <a:r>
              <a:rPr sz="1300">
                <a:solidFill>
                  <a:schemeClr val="bg1">
                    <a:alpha val="100000"/>
                  </a:schemeClr>
                </a:solidFill>
                <a:latin typeface="Avenir Next" pitchFamily="34" charset="0"/>
                <a:ea typeface="Avenir Next" pitchFamily="34" charset="0"/>
                <a:cs typeface="Avenir Next" pitchFamily="34" charset="0"/>
              </a:rPr>
              <a:t>produits. C’est le cas de la vitrine Under the sea de 2022 avec les algues réutilisant près de 10500 m² de cuirs, ou encore celle des Jeux Olympiques en 2024 qui a détourné 140 chaines de</a:t>
            </a:r>
            <a:r>
              <a:rPr lang="fr-FR" sz="1300">
                <a:solidFill>
                  <a:schemeClr val="bg1">
                    <a:alpha val="100000"/>
                  </a:schemeClr>
                </a:solidFill>
                <a:latin typeface="Avenir Next" pitchFamily="34" charset="0"/>
                <a:ea typeface="Avenir Next" pitchFamily="34" charset="0"/>
                <a:cs typeface="Avenir Next" pitchFamily="34" charset="0"/>
              </a:rPr>
              <a:t> bandoulières </a:t>
            </a:r>
            <a:r>
              <a:rPr sz="1300">
                <a:solidFill>
                  <a:schemeClr val="bg1">
                    <a:alpha val="100000"/>
                  </a:schemeClr>
                </a:solidFill>
                <a:latin typeface="Avenir Next" pitchFamily="34" charset="0"/>
                <a:ea typeface="Avenir Next" pitchFamily="34" charset="0"/>
                <a:cs typeface="Avenir Next" pitchFamily="34" charset="0"/>
              </a:rPr>
              <a:t>de sacs </a:t>
            </a:r>
            <a:r>
              <a:rPr lang="fr-FR" sz="1300">
                <a:solidFill>
                  <a:schemeClr val="bg1">
                    <a:alpha val="100000"/>
                  </a:schemeClr>
                </a:solidFill>
                <a:latin typeface="Avenir Next" pitchFamily="34" charset="0"/>
                <a:ea typeface="Avenir Next" pitchFamily="34" charset="0"/>
                <a:cs typeface="Avenir Next" pitchFamily="34" charset="0"/>
              </a:rPr>
              <a:t>en</a:t>
            </a:r>
            <a:r>
              <a:rPr sz="1300">
                <a:solidFill>
                  <a:schemeClr val="bg1">
                    <a:alpha val="100000"/>
                  </a:schemeClr>
                </a:solidFill>
                <a:latin typeface="Avenir Next" pitchFamily="34" charset="0"/>
                <a:ea typeface="Avenir Next" pitchFamily="34" charset="0"/>
                <a:cs typeface="Avenir Next" pitchFamily="34" charset="0"/>
              </a:rPr>
              <a:t> stocks </a:t>
            </a:r>
            <a:r>
              <a:rPr lang="fr-FR" sz="1300">
                <a:solidFill>
                  <a:schemeClr val="bg1">
                    <a:alpha val="100000"/>
                  </a:schemeClr>
                </a:solidFill>
                <a:latin typeface="Avenir Next" pitchFamily="34" charset="0"/>
                <a:ea typeface="Avenir Next" pitchFamily="34" charset="0"/>
                <a:cs typeface="Avenir Next" pitchFamily="34" charset="0"/>
              </a:rPr>
              <a:t>dormants en supports de sacs de boxe.</a:t>
            </a:r>
            <a:endParaRPr sz="1300">
              <a:solidFill>
                <a:schemeClr val="bg1">
                  <a:alpha val="100000"/>
                </a:schemeClr>
              </a:solidFill>
              <a:latin typeface="Avenir Next" pitchFamily="34" charset="0"/>
              <a:ea typeface="Avenir Next" pitchFamily="34" charset="0"/>
              <a:cs typeface="Avenir Next" pitchFamily="34" charset="0"/>
            </a:endParaRPr>
          </a:p>
        </p:txBody>
      </p:sp>
      <p:pic>
        <p:nvPicPr>
          <p:cNvPr id="6" name="Image 5"/>
          <p:cNvPicPr>
            <a:picLocks noChangeAspect="1"/>
          </p:cNvPicPr>
          <p:nvPr/>
        </p:nvPicPr>
        <p:blipFill>
          <a:blip r:embed="rId1"/>
          <a:srcRect/>
          <a:stretch>
            <a:fillRect/>
          </a:stretch>
        </p:blipFill>
        <p:spPr>
          <a:xfrm>
            <a:off x="6480028" y="2053470"/>
            <a:ext cx="5462523" cy="4114735"/>
          </a:xfrm>
          <a:prstGeom prst="rect">
            <a:avLst/>
          </a:prstGeom>
        </p:spPr>
      </p:pic>
      <p:sp>
        <p:nvSpPr>
          <p:cNvPr id="8" name="Sous-titre 2"/>
          <p:cNvSpPr/>
          <p:nvPr/>
        </p:nvSpPr>
        <p:spPr>
          <a:xfrm>
            <a:off x="0" y="6324556"/>
            <a:ext cx="12192000" cy="53344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itchFamily="34" charset="0" panose="020B0604020202020204"/>
              <a:buNone/>
              <a:defRPr sz="2400" kern="1200">
                <a:solidFill>
                  <a:schemeClr val="bg1">
                    <a:lumMod val="85000"/>
                  </a:schemeClr>
                </a:solidFill>
                <a:latin typeface="+mn-lt"/>
                <a:ea typeface="+mn-ea"/>
                <a:cs typeface="+mn-cs"/>
              </a:defRPr>
            </a:lvl1pPr>
            <a:lvl2pPr marL="457200" indent="0" algn="ctr" defTabSz="914400" rtl="0" eaLnBrk="1" latinLnBrk="0" hangingPunct="1">
              <a:lnSpc>
                <a:spcPct val="90000"/>
              </a:lnSpc>
              <a:spcBef>
                <a:spcPts val="500"/>
              </a:spcBef>
              <a:buFont typeface="Arial" pitchFamily="34" charset="0" panose="020B0604020202020204"/>
              <a:buNone/>
              <a:defRPr sz="20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500"/>
              </a:spcBef>
              <a:buFont typeface="Arial" pitchFamily="34" charset="0" panose="020B0604020202020204"/>
              <a:buNone/>
              <a:defRPr sz="18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500"/>
              </a:spcBef>
              <a:buFont typeface="Arial" pitchFamily="34" charset="0" panose="020B0604020202020204"/>
              <a:buNone/>
              <a:defRPr sz="16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500"/>
              </a:spcBef>
              <a:buFont typeface="Arial" pitchFamily="34" charset="0" panose="020B0604020202020204"/>
              <a:buNone/>
              <a:defRPr sz="16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500"/>
              </a:spcBef>
              <a:buFont typeface="Arial" pitchFamily="34" charset="0" panose="020B0604020202020204"/>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itchFamily="34" charset="0" panose="020B0604020202020204"/>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itchFamily="34" charset="0" panose="020B0604020202020204"/>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itchFamily="34" charset="0" panose="020B0604020202020204"/>
              <a:buNone/>
              <a:defRPr sz="1600" kern="1200">
                <a:solidFill>
                  <a:schemeClr val="tx1"/>
                </a:solidFill>
                <a:latin typeface="+mn-lt"/>
                <a:ea typeface="+mn-ea"/>
                <a:cs typeface="+mn-cs"/>
              </a:defRPr>
            </a:lvl9pPr>
          </a:lstStyle>
          <a:p>
            <a:r>
              <a:rPr lang="fr-FR" altLang="en-US" sz="1600" b="1">
                <a:solidFill>
                  <a:schemeClr val="bg1">
                    <a:alpha val="100000"/>
                  </a:schemeClr>
                </a:solidFill>
                <a:latin typeface="Avenir Next" pitchFamily="34" charset="0"/>
                <a:ea typeface="Avenir Next" pitchFamily="34" charset="0"/>
                <a:cs typeface="Avenir Next" pitchFamily="34" charset="0"/>
              </a:rPr>
              <a:t>Green Store Challenge </a:t>
            </a:r>
            <a:r>
              <a:rPr lang="fr-FR" altLang="en-US" sz="1600" b="0">
                <a:solidFill>
                  <a:schemeClr val="bg1">
                    <a:alpha val="100000"/>
                  </a:schemeClr>
                </a:solidFill>
                <a:latin typeface="Avenir Next" pitchFamily="34" charset="0"/>
                <a:ea typeface="Avenir Next" pitchFamily="34" charset="0"/>
                <a:cs typeface="Avenir Next" pitchFamily="34" charset="0"/>
              </a:rPr>
              <a:t>LVMH x PARIS GOOD FASHION</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6">
            <a:lumMod val="50000"/>
            <a:alpha val="100000"/>
          </a:schemeClr>
        </a:solidFill>
      </p:bgPr>
    </p:bg>
    <p:spTree>
      <p:nvGrpSpPr>
        <p:cNvPr id="1" name=""/>
        <p:cNvGrpSpPr/>
        <p:nvPr/>
      </p:nvGrpSpPr>
      <p:grpSpPr>
        <a:xfrm>
          <a:off x="0" y="0"/>
          <a:ext cx="0" cy="0"/>
          <a:chOff x="0" y="0"/>
          <a:chExt cx="0" cy="0"/>
        </a:xfrm>
      </p:grpSpPr>
      <p:sp>
        <p:nvSpPr>
          <p:cNvPr id="2" name="Titre 1"/>
          <p:cNvSpPr>
            <a:spLocks noGrp="1" noEditPoints="1"/>
          </p:cNvSpPr>
          <p:nvPr>
            <p:ph type="title"/>
          </p:nvPr>
        </p:nvSpPr>
        <p:spPr/>
        <p:txBody>
          <a:bodyPr/>
          <a:lstStyle/>
          <a:p>
            <a:r>
              <a:rPr lang="fr-FR" sz="3600" b="1">
                <a:solidFill>
                  <a:schemeClr val="bg1">
                    <a:alpha val="100000"/>
                  </a:schemeClr>
                </a:solidFill>
                <a:latin typeface="Avenir Next" pitchFamily="34" charset="0"/>
                <a:ea typeface="Avenir Next" pitchFamily="34" charset="0"/>
                <a:cs typeface="Avenir Next" pitchFamily="34" charset="0"/>
              </a:rPr>
              <a:t>Save Your Wardrobe</a:t>
            </a:r>
          </a:p>
        </p:txBody>
      </p:sp>
      <p:sp>
        <p:nvSpPr>
          <p:cNvPr id="3" name="Espace réservé au contenu 2"/>
          <p:cNvSpPr>
            <a:spLocks noGrp="1" noEditPoints="1"/>
          </p:cNvSpPr>
          <p:nvPr>
            <p:ph idx="1"/>
          </p:nvPr>
        </p:nvSpPr>
        <p:spPr>
          <a:xfrm>
            <a:off x="931751" y="1253331"/>
            <a:ext cx="5164249" cy="4351338"/>
          </a:xfrm>
        </p:spPr>
        <p:txBody>
          <a:bodyPr/>
          <a:lstStyle/>
          <a:p>
            <a:pPr marL="0" indent="0">
              <a:buNone/>
            </a:pPr>
            <a:r>
              <a:rPr lang="fr-FR" sz="1300">
                <a:solidFill>
                  <a:schemeClr val="bg1">
                    <a:alpha val="100000"/>
                  </a:schemeClr>
                </a:solidFill>
                <a:latin typeface="Avenir Next" pitchFamily="34" charset="0"/>
                <a:ea typeface="Avenir Next" pitchFamily="34" charset="0"/>
                <a:cs typeface="Avenir Next" pitchFamily="34" charset="0"/>
              </a:rPr>
              <a:t>48 - 49 PL Princes PI, London</a:t>
            </a:r>
          </a:p>
          <a:p>
            <a:pPr marL="0" indent="0">
              <a:buNone/>
            </a:pPr>
            <a:endParaRPr lang="fr-FR" sz="1300">
              <a:solidFill>
                <a:schemeClr val="bg1">
                  <a:alpha val="100000"/>
                </a:schemeClr>
              </a:solidFill>
              <a:latin typeface="Avenir Next" pitchFamily="34" charset="0"/>
              <a:ea typeface="Avenir Next" pitchFamily="34" charset="0"/>
              <a:cs typeface="Avenir Next" pitchFamily="34" charset="0"/>
            </a:endParaRPr>
          </a:p>
          <a:p>
            <a:pPr marL="0" indent="0">
              <a:buNone/>
            </a:pPr>
            <a:r>
              <a:rPr lang="fr-FR" sz="1300">
                <a:solidFill>
                  <a:schemeClr val="bg1">
                    <a:alpha val="100000"/>
                  </a:schemeClr>
                </a:solidFill>
                <a:latin typeface="Avenir Next" pitchFamily="34" charset="0"/>
                <a:ea typeface="Avenir Next" pitchFamily="34" charset="0"/>
                <a:cs typeface="Avenir Next" pitchFamily="34" charset="0"/>
              </a:rPr>
              <a:t>Save Your Wardrobe a souhaité démontrer son engagement par l’installation de siège social londonien à Second Home Holland Park, un espace qui reflète ses valeurs de durabilité et de restauration. Entièrement alimenté par l’énergie verte, conçu selon des principes biophiliques et hébergé dans l’ancien studio de Richard Rogers, l’espace a reçu la certification B Corp de Second Home. L’espace possède de nombreux puits de verdure ; le design étant inspiré des formes naturelles de la nature.</a:t>
            </a:r>
          </a:p>
          <a:p>
            <a:pPr marL="0" indent="0">
              <a:buNone/>
            </a:pPr>
            <a:r>
              <a:rPr lang="fr-FR" sz="1300">
                <a:solidFill>
                  <a:schemeClr val="bg1">
                    <a:alpha val="100000"/>
                  </a:schemeClr>
                </a:solidFill>
                <a:latin typeface="Avenir Next" pitchFamily="34" charset="0"/>
                <a:ea typeface="Avenir Next" pitchFamily="34" charset="0"/>
                <a:cs typeface="Avenir Next" pitchFamily="34" charset="0"/>
              </a:rPr>
              <a:t>La conception environnementale comporte de nombreuses techniques expérimentales pour contrôler le climat intérieur. Les</a:t>
            </a:r>
            <a:br>
              <a:rPr lang="fr-FR" sz="1300">
                <a:solidFill>
                  <a:schemeClr val="bg1">
                    <a:alpha val="100000"/>
                  </a:schemeClr>
                </a:solidFill>
                <a:latin typeface="Avenir Next" pitchFamily="34" charset="0"/>
                <a:ea typeface="Avenir Next" pitchFamily="34" charset="0"/>
                <a:cs typeface="Avenir Next" pitchFamily="34" charset="0"/>
              </a:rPr>
            </a:br>
            <a:r>
              <a:rPr lang="fr-FR" sz="1300">
                <a:solidFill>
                  <a:schemeClr val="bg1">
                    <a:alpha val="100000"/>
                  </a:schemeClr>
                </a:solidFill>
                <a:latin typeface="Avenir Next" pitchFamily="34" charset="0"/>
                <a:ea typeface="Avenir Next" pitchFamily="34" charset="0"/>
                <a:cs typeface="Avenir Next" pitchFamily="34" charset="0"/>
              </a:rPr>
              <a:t>« modules » de bureaux cellulaires autonomes sont ventilés au moyen d'un vide de plancher de 15 cm de profondeur dans lequel de l'air filtré et tempéré est fourni à partir d'une installation centrale de traitement de l'air. Cette solution intégrée évite l'encombrement visible des conduits et des unités de refroidissement des pièces dans ces structures transparentes</a:t>
            </a:r>
          </a:p>
          <a:p>
            <a:pPr marL="0" indent="0">
              <a:buNone/>
            </a:pPr>
            <a:r>
              <a:rPr lang="fr-FR" sz="1300">
                <a:solidFill>
                  <a:schemeClr val="bg1">
                    <a:alpha val="100000"/>
                  </a:schemeClr>
                </a:solidFill>
                <a:latin typeface="Avenir Next" pitchFamily="34" charset="0"/>
                <a:ea typeface="Avenir Next" pitchFamily="34" charset="0"/>
                <a:cs typeface="Avenir Next" pitchFamily="34" charset="0"/>
              </a:rPr>
              <a:t>Les murs en briques pleines de l'entrepôt ont souffert de remontées d'humidité et le gestionnaire du lieu a utilisé le trempage mural - tuyauterie chaude encastrée à la base du mur - comme moyen de gérer l'humidité et d’améliorer la température radiante au niveau du sol dans l'espace à double hauteur. </a:t>
            </a:r>
          </a:p>
        </p:txBody>
      </p:sp>
      <p:sp>
        <p:nvSpPr>
          <p:cNvPr id="7" name="Sous-titre 2"/>
          <p:cNvSpPr/>
          <p:nvPr/>
        </p:nvSpPr>
        <p:spPr>
          <a:xfrm>
            <a:off x="0" y="6324556"/>
            <a:ext cx="12192000" cy="53344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itchFamily="34" charset="0" panose="020B0604020202020204"/>
              <a:buNone/>
              <a:defRPr sz="2400" kern="1200">
                <a:solidFill>
                  <a:schemeClr val="bg1">
                    <a:lumMod val="85000"/>
                  </a:schemeClr>
                </a:solidFill>
                <a:latin typeface="+mn-lt"/>
                <a:ea typeface="+mn-ea"/>
                <a:cs typeface="+mn-cs"/>
              </a:defRPr>
            </a:lvl1pPr>
            <a:lvl2pPr marL="457200" indent="0" algn="ctr" defTabSz="914400" rtl="0" eaLnBrk="1" latinLnBrk="0" hangingPunct="1">
              <a:lnSpc>
                <a:spcPct val="90000"/>
              </a:lnSpc>
              <a:spcBef>
                <a:spcPts val="500"/>
              </a:spcBef>
              <a:buFont typeface="Arial" pitchFamily="34" charset="0" panose="020B0604020202020204"/>
              <a:buNone/>
              <a:defRPr sz="20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500"/>
              </a:spcBef>
              <a:buFont typeface="Arial" pitchFamily="34" charset="0" panose="020B0604020202020204"/>
              <a:buNone/>
              <a:defRPr sz="18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500"/>
              </a:spcBef>
              <a:buFont typeface="Arial" pitchFamily="34" charset="0" panose="020B0604020202020204"/>
              <a:buNone/>
              <a:defRPr sz="16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500"/>
              </a:spcBef>
              <a:buFont typeface="Arial" pitchFamily="34" charset="0" panose="020B0604020202020204"/>
              <a:buNone/>
              <a:defRPr sz="16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500"/>
              </a:spcBef>
              <a:buFont typeface="Arial" pitchFamily="34" charset="0" panose="020B0604020202020204"/>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itchFamily="34" charset="0" panose="020B0604020202020204"/>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itchFamily="34" charset="0" panose="020B0604020202020204"/>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itchFamily="34" charset="0" panose="020B0604020202020204"/>
              <a:buNone/>
              <a:defRPr sz="1600" kern="1200">
                <a:solidFill>
                  <a:schemeClr val="tx1"/>
                </a:solidFill>
                <a:latin typeface="+mn-lt"/>
                <a:ea typeface="+mn-ea"/>
                <a:cs typeface="+mn-cs"/>
              </a:defRPr>
            </a:lvl9pPr>
          </a:lstStyle>
          <a:p>
            <a:r>
              <a:rPr lang="fr-FR" altLang="en-US" sz="1600" b="1">
                <a:solidFill>
                  <a:schemeClr val="bg1">
                    <a:alpha val="100000"/>
                  </a:schemeClr>
                </a:solidFill>
                <a:latin typeface="Avenir Next" pitchFamily="34" charset="0"/>
                <a:ea typeface="Avenir Next" pitchFamily="34" charset="0"/>
                <a:cs typeface="Avenir Next" pitchFamily="34" charset="0"/>
              </a:rPr>
              <a:t>Green Store Challenge </a:t>
            </a:r>
            <a:r>
              <a:rPr lang="fr-FR" altLang="en-US" sz="1600" b="0">
                <a:solidFill>
                  <a:schemeClr val="bg1">
                    <a:alpha val="100000"/>
                  </a:schemeClr>
                </a:solidFill>
                <a:latin typeface="Avenir Next" pitchFamily="34" charset="0"/>
                <a:ea typeface="Avenir Next" pitchFamily="34" charset="0"/>
                <a:cs typeface="Avenir Next" pitchFamily="34" charset="0"/>
              </a:rPr>
              <a:t>LVMH x PARIS GOOD FASHION</a:t>
            </a:r>
          </a:p>
        </p:txBody>
      </p:sp>
      <p:pic>
        <p:nvPicPr>
          <p:cNvPr id="8" name="Image 7"/>
          <p:cNvPicPr>
            <a:picLocks noChangeAspect="1"/>
          </p:cNvPicPr>
          <p:nvPr/>
        </p:nvPicPr>
        <p:blipFill>
          <a:blip r:embed="rId1"/>
          <a:srcRect/>
          <a:stretch>
            <a:fillRect/>
          </a:stretch>
        </p:blipFill>
        <p:spPr>
          <a:xfrm>
            <a:off x="6309246" y="2478101"/>
            <a:ext cx="5560437" cy="3708321"/>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6">
            <a:lumMod val="50000"/>
            <a:alpha val="100000"/>
          </a:schemeClr>
        </a:solidFill>
      </p:bgPr>
    </p:bg>
    <p:spTree>
      <p:nvGrpSpPr>
        <p:cNvPr id="1" name=""/>
        <p:cNvGrpSpPr/>
        <p:nvPr/>
      </p:nvGrpSpPr>
      <p:grpSpPr>
        <a:xfrm>
          <a:off x="0" y="0"/>
          <a:ext cx="0" cy="0"/>
          <a:chOff x="0" y="0"/>
          <a:chExt cx="0" cy="0"/>
        </a:xfrm>
      </p:grpSpPr>
      <p:sp>
        <p:nvSpPr>
          <p:cNvPr id="2" name="Titre 1"/>
          <p:cNvSpPr>
            <a:spLocks noGrp="1" noEditPoints="1"/>
          </p:cNvSpPr>
          <p:nvPr>
            <p:ph type="title"/>
          </p:nvPr>
        </p:nvSpPr>
        <p:spPr>
          <a:xfrm>
            <a:off x="838200" y="452303"/>
            <a:ext cx="10515600" cy="1325563"/>
          </a:xfrm>
        </p:spPr>
        <p:txBody>
          <a:bodyPr/>
          <a:lstStyle/>
          <a:p>
            <a:r>
              <a:rPr lang="fr-FR" sz="3600" b="1">
                <a:solidFill>
                  <a:schemeClr val="bg1">
                    <a:alpha val="100000"/>
                  </a:schemeClr>
                </a:solidFill>
                <a:latin typeface="Avenir Next" pitchFamily="34" charset="0"/>
                <a:ea typeface="Avenir Next" pitchFamily="34" charset="0"/>
                <a:cs typeface="Avenir Next" pitchFamily="34" charset="0"/>
              </a:rPr>
              <a:t>Vestiaire Collective</a:t>
            </a:r>
          </a:p>
        </p:txBody>
      </p:sp>
      <p:sp>
        <p:nvSpPr>
          <p:cNvPr id="3" name="Espace réservé au contenu 2"/>
          <p:cNvSpPr>
            <a:spLocks noGrp="1" noEditPoints="1"/>
          </p:cNvSpPr>
          <p:nvPr>
            <p:ph idx="1"/>
          </p:nvPr>
        </p:nvSpPr>
        <p:spPr>
          <a:xfrm>
            <a:off x="919145" y="1379371"/>
            <a:ext cx="4869509" cy="4822500"/>
          </a:xfrm>
        </p:spPr>
        <p:txBody>
          <a:bodyPr/>
          <a:lstStyle/>
          <a:p>
            <a:pPr marL="0" indent="0">
              <a:buNone/>
            </a:pPr>
            <a:r>
              <a:rPr lang="fr-FR" sz="1300">
                <a:solidFill>
                  <a:schemeClr val="bg1">
                    <a:alpha val="100000"/>
                  </a:schemeClr>
                </a:solidFill>
                <a:latin typeface="Avenir Next" pitchFamily="34" charset="0"/>
                <a:ea typeface="Avenir Next" pitchFamily="34" charset="0"/>
                <a:cs typeface="Avenir Next" pitchFamily="34" charset="0"/>
              </a:rPr>
              <a:t>53 rue de Châteaudun, 75009 Paris</a:t>
            </a:r>
          </a:p>
          <a:p>
            <a:pPr marL="0" indent="0">
              <a:buNone/>
            </a:pPr>
            <a:endParaRPr lang="fr-FR" sz="1300">
              <a:solidFill>
                <a:schemeClr val="bg1">
                  <a:alpha val="100000"/>
                </a:schemeClr>
              </a:solidFill>
              <a:latin typeface="Avenir Next" pitchFamily="34" charset="0"/>
              <a:ea typeface="Avenir Next" pitchFamily="34" charset="0"/>
              <a:cs typeface="Avenir Next" pitchFamily="34" charset="0"/>
            </a:endParaRPr>
          </a:p>
          <a:p>
            <a:pPr marL="0" indent="0">
              <a:buNone/>
            </a:pPr>
            <a:r>
              <a:rPr lang="fr-FR" sz="1300">
                <a:solidFill>
                  <a:schemeClr val="bg1">
                    <a:alpha val="100000"/>
                  </a:schemeClr>
                </a:solidFill>
                <a:latin typeface="Avenir Next" pitchFamily="34" charset="0"/>
                <a:ea typeface="Avenir Next" pitchFamily="34" charset="0"/>
                <a:cs typeface="Avenir Next" pitchFamily="34" charset="0"/>
              </a:rPr>
              <a:t>Les bureaux du siège social de Vestiaire Collective, conçus avec le cabinet d’architecture, Les Bâtisseurs, ont obtenu la première place du Green Store Challenge 2023 dans la catégorie bureaux.</a:t>
            </a:r>
          </a:p>
          <a:p>
            <a:pPr marL="0" indent="0">
              <a:buNone/>
            </a:pPr>
            <a:r>
              <a:rPr sz="1300">
                <a:solidFill>
                  <a:schemeClr val="bg1">
                    <a:alpha val="100000"/>
                  </a:schemeClr>
                </a:solidFill>
                <a:latin typeface="Avenir Next" pitchFamily="34" charset="0"/>
                <a:ea typeface="Avenir Next" pitchFamily="34" charset="0"/>
                <a:cs typeface="Avenir Next" pitchFamily="34" charset="0"/>
              </a:rPr>
              <a:t>Grâce à l'approvisionnement local, l'utilisation de matériaux durables, du savoir-faire artisanal français et de plus de 60 % de mobilier recyclé, upcyclé et de seconde main, la rénovation a généré près de trois fois moins de CO2 qu'une rénovation de bureau standard, une mesure calculée par l'OID (Observatoire de l'Immobilier Durable).</a:t>
            </a:r>
          </a:p>
        </p:txBody>
      </p:sp>
      <p:pic>
        <p:nvPicPr>
          <p:cNvPr id="4" name="Image 3"/>
          <p:cNvPicPr>
            <a:picLocks noChangeAspect="1"/>
          </p:cNvPicPr>
          <p:nvPr/>
        </p:nvPicPr>
        <p:blipFill>
          <a:blip r:embed="rId1"/>
          <a:srcRect/>
          <a:stretch>
            <a:fillRect/>
          </a:stretch>
        </p:blipFill>
        <p:spPr>
          <a:xfrm>
            <a:off x="5788654" y="2074438"/>
            <a:ext cx="6145867" cy="4102524"/>
          </a:xfrm>
          <a:prstGeom prst="rect">
            <a:avLst/>
          </a:prstGeom>
        </p:spPr>
      </p:pic>
      <p:sp>
        <p:nvSpPr>
          <p:cNvPr id="7" name="Sous-titre 2"/>
          <p:cNvSpPr/>
          <p:nvPr/>
        </p:nvSpPr>
        <p:spPr>
          <a:xfrm>
            <a:off x="0" y="6324556"/>
            <a:ext cx="12192000" cy="53344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itchFamily="34" charset="0" panose="020B0604020202020204"/>
              <a:buNone/>
              <a:defRPr sz="2400" kern="1200">
                <a:solidFill>
                  <a:schemeClr val="bg1">
                    <a:lumMod val="85000"/>
                  </a:schemeClr>
                </a:solidFill>
                <a:latin typeface="+mn-lt"/>
                <a:ea typeface="+mn-ea"/>
                <a:cs typeface="+mn-cs"/>
              </a:defRPr>
            </a:lvl1pPr>
            <a:lvl2pPr marL="457200" indent="0" algn="ctr" defTabSz="914400" rtl="0" eaLnBrk="1" latinLnBrk="0" hangingPunct="1">
              <a:lnSpc>
                <a:spcPct val="90000"/>
              </a:lnSpc>
              <a:spcBef>
                <a:spcPts val="500"/>
              </a:spcBef>
              <a:buFont typeface="Arial" pitchFamily="34" charset="0" panose="020B0604020202020204"/>
              <a:buNone/>
              <a:defRPr sz="20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500"/>
              </a:spcBef>
              <a:buFont typeface="Arial" pitchFamily="34" charset="0" panose="020B0604020202020204"/>
              <a:buNone/>
              <a:defRPr sz="18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500"/>
              </a:spcBef>
              <a:buFont typeface="Arial" pitchFamily="34" charset="0" panose="020B0604020202020204"/>
              <a:buNone/>
              <a:defRPr sz="16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500"/>
              </a:spcBef>
              <a:buFont typeface="Arial" pitchFamily="34" charset="0" panose="020B0604020202020204"/>
              <a:buNone/>
              <a:defRPr sz="16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500"/>
              </a:spcBef>
              <a:buFont typeface="Arial" pitchFamily="34" charset="0" panose="020B0604020202020204"/>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itchFamily="34" charset="0" panose="020B0604020202020204"/>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itchFamily="34" charset="0" panose="020B0604020202020204"/>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itchFamily="34" charset="0" panose="020B0604020202020204"/>
              <a:buNone/>
              <a:defRPr sz="1600" kern="1200">
                <a:solidFill>
                  <a:schemeClr val="tx1"/>
                </a:solidFill>
                <a:latin typeface="+mn-lt"/>
                <a:ea typeface="+mn-ea"/>
                <a:cs typeface="+mn-cs"/>
              </a:defRPr>
            </a:lvl9pPr>
          </a:lstStyle>
          <a:p>
            <a:r>
              <a:rPr lang="fr-FR" altLang="en-US" sz="1600" b="1">
                <a:solidFill>
                  <a:schemeClr val="bg1">
                    <a:alpha val="100000"/>
                  </a:schemeClr>
                </a:solidFill>
                <a:latin typeface="Avenir Next" pitchFamily="34" charset="0"/>
                <a:ea typeface="Avenir Next" pitchFamily="34" charset="0"/>
                <a:cs typeface="Avenir Next" pitchFamily="34" charset="0"/>
              </a:rPr>
              <a:t>Green Store Challenge </a:t>
            </a:r>
            <a:r>
              <a:rPr lang="fr-FR" altLang="en-US" sz="1600" b="0">
                <a:solidFill>
                  <a:schemeClr val="bg1">
                    <a:alpha val="100000"/>
                  </a:schemeClr>
                </a:solidFill>
                <a:latin typeface="Avenir Next" pitchFamily="34" charset="0"/>
                <a:ea typeface="Avenir Next" pitchFamily="34" charset="0"/>
                <a:cs typeface="Avenir Next" pitchFamily="34" charset="0"/>
              </a:rPr>
              <a:t>LVMH x PARIS GOOD FASHION</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6">
            <a:lumMod val="50000"/>
            <a:alpha val="100000"/>
          </a:schemeClr>
        </a:solidFill>
      </p:bgPr>
    </p:bg>
    <p:spTree>
      <p:nvGrpSpPr>
        <p:cNvPr id="1" name=""/>
        <p:cNvGrpSpPr/>
        <p:nvPr/>
      </p:nvGrpSpPr>
      <p:grpSpPr>
        <a:xfrm>
          <a:off x="0" y="0"/>
          <a:ext cx="0" cy="0"/>
          <a:chOff x="0" y="0"/>
          <a:chExt cx="0" cy="0"/>
        </a:xfrm>
      </p:grpSpPr>
      <p:sp>
        <p:nvSpPr>
          <p:cNvPr id="2" name="Titre 1"/>
          <p:cNvSpPr>
            <a:spLocks noGrp="1" noEditPoints="1"/>
          </p:cNvSpPr>
          <p:nvPr>
            <p:ph type="title"/>
          </p:nvPr>
        </p:nvSpPr>
        <p:spPr/>
        <p:txBody>
          <a:bodyPr/>
          <a:lstStyle/>
          <a:p>
            <a:r>
              <a:rPr lang="fr-FR" sz="3600" b="1">
                <a:solidFill>
                  <a:schemeClr val="bg1">
                    <a:alpha val="100000"/>
                  </a:schemeClr>
                </a:solidFill>
                <a:latin typeface="Avenir Next" pitchFamily="34" charset="0"/>
                <a:ea typeface="Avenir Next" pitchFamily="34" charset="0"/>
                <a:cs typeface="Avenir Next" pitchFamily="34" charset="0"/>
              </a:rPr>
              <a:t>Zara</a:t>
            </a:r>
          </a:p>
        </p:txBody>
      </p:sp>
      <p:sp>
        <p:nvSpPr>
          <p:cNvPr id="3" name="Espace réservé au contenu 2"/>
          <p:cNvSpPr>
            <a:spLocks noGrp="1" noEditPoints="1"/>
          </p:cNvSpPr>
          <p:nvPr>
            <p:ph idx="1"/>
          </p:nvPr>
        </p:nvSpPr>
        <p:spPr>
          <a:xfrm>
            <a:off x="838200" y="1265195"/>
            <a:ext cx="4961252" cy="4351338"/>
          </a:xfrm>
        </p:spPr>
        <p:txBody>
          <a:bodyPr/>
          <a:lstStyle/>
          <a:p>
            <a:pPr marL="0" indent="0">
              <a:buNone/>
            </a:pPr>
            <a:r>
              <a:rPr lang="fr-FR" sz="1300">
                <a:solidFill>
                  <a:schemeClr val="bg1">
                    <a:alpha val="100000"/>
                  </a:schemeClr>
                </a:solidFill>
                <a:latin typeface="Avenir Next" pitchFamily="34" charset="0"/>
                <a:ea typeface="Avenir Next" pitchFamily="34" charset="0"/>
                <a:cs typeface="Avenir Next" pitchFamily="34" charset="0"/>
              </a:rPr>
              <a:t>15 rue du Pont Neuf, 75001 Paris</a:t>
            </a:r>
          </a:p>
          <a:p>
            <a:pPr marL="0" indent="0">
              <a:buNone/>
            </a:pPr>
            <a:endParaRPr lang="fr-FR" sz="1300">
              <a:solidFill>
                <a:schemeClr val="bg1">
                  <a:alpha val="100000"/>
                </a:schemeClr>
              </a:solidFill>
              <a:latin typeface="Avenir Next" pitchFamily="34" charset="0"/>
              <a:ea typeface="Avenir Next" pitchFamily="34" charset="0"/>
              <a:cs typeface="Avenir Next" pitchFamily="34" charset="0"/>
            </a:endParaRPr>
          </a:p>
          <a:p>
            <a:pPr marL="0" indent="0">
              <a:buNone/>
            </a:pPr>
            <a:r>
              <a:rPr lang="fr-FR" sz="1300">
                <a:solidFill>
                  <a:schemeClr val="bg1">
                    <a:alpha val="100000"/>
                  </a:schemeClr>
                </a:solidFill>
                <a:latin typeface="Avenir Next" pitchFamily="34" charset="0"/>
                <a:ea typeface="Avenir Next" pitchFamily="34" charset="0"/>
                <a:cs typeface="Avenir Next" pitchFamily="34" charset="0"/>
              </a:rPr>
              <a:t>Installé dans l’enceinte du bâtiment rénové aux normes environnementales de la Samaritaine, le magasin Zara Pont Neuf présente une complétude de son dossier et une volonté pour l’équipe dirigeante de tendre vers l’exemplarité.</a:t>
            </a:r>
          </a:p>
          <a:p>
            <a:pPr marL="0" indent="0">
              <a:buNone/>
            </a:pPr>
            <a:r>
              <a:rPr lang="fr-FR" sz="1300">
                <a:solidFill>
                  <a:schemeClr val="bg1">
                    <a:alpha val="100000"/>
                  </a:schemeClr>
                </a:solidFill>
                <a:latin typeface="Avenir Next" pitchFamily="34" charset="0"/>
                <a:ea typeface="Avenir Next" pitchFamily="34" charset="0"/>
                <a:cs typeface="Avenir Next" pitchFamily="34" charset="0"/>
              </a:rPr>
              <a:t>Parmi les points saillants, au-delà de l’enveloppe du bâtiment, tous les bois utilisés sont certifiés et la gestion des déchets est optimisée. </a:t>
            </a:r>
          </a:p>
          <a:p>
            <a:pPr marL="0" indent="0">
              <a:buNone/>
            </a:pPr>
            <a:r>
              <a:rPr lang="fr-FR" sz="1300">
                <a:solidFill>
                  <a:schemeClr val="bg1">
                    <a:alpha val="100000"/>
                  </a:schemeClr>
                </a:solidFill>
                <a:latin typeface="Avenir Next" pitchFamily="34" charset="0"/>
                <a:ea typeface="Avenir Next" pitchFamily="34" charset="0"/>
                <a:cs typeface="Avenir Next" pitchFamily="34" charset="0"/>
              </a:rPr>
              <a:t>Les cintres en résine sont sur l’ensemble du réseau européen de Zara réutilisés et réhabilités par un prestataire privilégié.</a:t>
            </a:r>
          </a:p>
          <a:p>
            <a:pPr marL="0" indent="0">
              <a:buNone/>
            </a:pPr>
            <a:r>
              <a:rPr lang="fr-FR" sz="1300">
                <a:solidFill>
                  <a:schemeClr val="bg1">
                    <a:alpha val="100000"/>
                  </a:schemeClr>
                </a:solidFill>
                <a:latin typeface="Avenir Next" pitchFamily="34" charset="0"/>
                <a:ea typeface="Avenir Next" pitchFamily="34" charset="0"/>
                <a:cs typeface="Avenir Next" pitchFamily="34" charset="0"/>
              </a:rPr>
              <a:t>Par ailleurs, la formation au développement durable est un axe fort de la marque. Chaque magasin dispose d’un à deux ambassadeurs du DD (selon la taille du magasin) qui ont été formés, par media training, visio et autres formats, pour être en capacité de répondre aux questions de la clientèle.</a:t>
            </a:r>
          </a:p>
        </p:txBody>
      </p:sp>
      <p:pic>
        <p:nvPicPr>
          <p:cNvPr id="4" name="Image 3"/>
          <p:cNvPicPr>
            <a:picLocks noChangeAspect="1"/>
          </p:cNvPicPr>
          <p:nvPr/>
        </p:nvPicPr>
        <p:blipFill>
          <a:blip r:embed="rId1"/>
          <a:srcRect/>
          <a:stretch>
            <a:fillRect/>
          </a:stretch>
        </p:blipFill>
        <p:spPr>
          <a:xfrm>
            <a:off x="5909379" y="1825625"/>
            <a:ext cx="5945042" cy="4351338"/>
          </a:xfrm>
          <a:prstGeom prst="rect">
            <a:avLst/>
          </a:prstGeom>
        </p:spPr>
      </p:pic>
      <p:sp>
        <p:nvSpPr>
          <p:cNvPr id="6" name="Sous-titre 2"/>
          <p:cNvSpPr/>
          <p:nvPr/>
        </p:nvSpPr>
        <p:spPr>
          <a:xfrm>
            <a:off x="0" y="6324556"/>
            <a:ext cx="12192000" cy="53344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itchFamily="34" charset="0" panose="020B0604020202020204"/>
              <a:buNone/>
              <a:defRPr sz="2400" kern="1200">
                <a:solidFill>
                  <a:schemeClr val="bg1">
                    <a:lumMod val="85000"/>
                  </a:schemeClr>
                </a:solidFill>
                <a:latin typeface="+mn-lt"/>
                <a:ea typeface="+mn-ea"/>
                <a:cs typeface="+mn-cs"/>
              </a:defRPr>
            </a:lvl1pPr>
            <a:lvl2pPr marL="457200" indent="0" algn="ctr" defTabSz="914400" rtl="0" eaLnBrk="1" latinLnBrk="0" hangingPunct="1">
              <a:lnSpc>
                <a:spcPct val="90000"/>
              </a:lnSpc>
              <a:spcBef>
                <a:spcPts val="500"/>
              </a:spcBef>
              <a:buFont typeface="Arial" pitchFamily="34" charset="0" panose="020B0604020202020204"/>
              <a:buNone/>
              <a:defRPr sz="20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500"/>
              </a:spcBef>
              <a:buFont typeface="Arial" pitchFamily="34" charset="0" panose="020B0604020202020204"/>
              <a:buNone/>
              <a:defRPr sz="18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500"/>
              </a:spcBef>
              <a:buFont typeface="Arial" pitchFamily="34" charset="0" panose="020B0604020202020204"/>
              <a:buNone/>
              <a:defRPr sz="16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500"/>
              </a:spcBef>
              <a:buFont typeface="Arial" pitchFamily="34" charset="0" panose="020B0604020202020204"/>
              <a:buNone/>
              <a:defRPr sz="16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500"/>
              </a:spcBef>
              <a:buFont typeface="Arial" pitchFamily="34" charset="0" panose="020B0604020202020204"/>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itchFamily="34" charset="0" panose="020B0604020202020204"/>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itchFamily="34" charset="0" panose="020B0604020202020204"/>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itchFamily="34" charset="0" panose="020B0604020202020204"/>
              <a:buNone/>
              <a:defRPr sz="1600" kern="1200">
                <a:solidFill>
                  <a:schemeClr val="tx1"/>
                </a:solidFill>
                <a:latin typeface="+mn-lt"/>
                <a:ea typeface="+mn-ea"/>
                <a:cs typeface="+mn-cs"/>
              </a:defRPr>
            </a:lvl9pPr>
          </a:lstStyle>
          <a:p>
            <a:r>
              <a:rPr lang="fr-FR" altLang="en-US" sz="1600" b="1">
                <a:solidFill>
                  <a:schemeClr val="bg1">
                    <a:alpha val="100000"/>
                  </a:schemeClr>
                </a:solidFill>
                <a:latin typeface="Avenir Next" pitchFamily="34" charset="0"/>
                <a:ea typeface="Avenir Next" pitchFamily="34" charset="0"/>
                <a:cs typeface="Avenir Next" pitchFamily="34" charset="0"/>
              </a:rPr>
              <a:t>Green Store Challenge </a:t>
            </a:r>
            <a:r>
              <a:rPr lang="fr-FR" altLang="en-US" sz="1600" b="0">
                <a:solidFill>
                  <a:schemeClr val="bg1">
                    <a:alpha val="100000"/>
                  </a:schemeClr>
                </a:solidFill>
                <a:latin typeface="Avenir Next" pitchFamily="34" charset="0"/>
                <a:ea typeface="Avenir Next" pitchFamily="34" charset="0"/>
                <a:cs typeface="Avenir Next" pitchFamily="34" charset="0"/>
              </a:rPr>
              <a:t>LVMH x PARIS GOOD FASHION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6">
            <a:lumMod val="50000"/>
            <a:alpha val="100000"/>
          </a:schemeClr>
        </a:solidFill>
      </p:bgPr>
    </p:bg>
    <p:spTree>
      <p:nvGrpSpPr>
        <p:cNvPr id="1" name=""/>
        <p:cNvGrpSpPr/>
        <p:nvPr/>
      </p:nvGrpSpPr>
      <p:grpSpPr>
        <a:xfrm>
          <a:off x="0" y="0"/>
          <a:ext cx="0" cy="0"/>
          <a:chOff x="0" y="0"/>
          <a:chExt cx="0" cy="0"/>
        </a:xfrm>
      </p:grpSpPr>
      <p:sp>
        <p:nvSpPr>
          <p:cNvPr id="12" name="Titre 1"/>
          <p:cNvSpPr>
            <a:spLocks noGrp="1" noEditPoints="1"/>
          </p:cNvSpPr>
          <p:nvPr>
            <p:ph type="ctrTitle"/>
          </p:nvPr>
        </p:nvSpPr>
        <p:spPr>
          <a:xfrm>
            <a:off x="0" y="2518377"/>
            <a:ext cx="12192000" cy="734543"/>
          </a:xfrm>
        </p:spPr>
        <p:txBody>
          <a:bodyPr/>
          <a:lstStyle/>
          <a:p>
            <a:pPr algn="ctr"/>
            <a:r>
              <a:rPr lang="fr-FR" altLang="en-US" sz="3600" b="1">
                <a:solidFill>
                  <a:schemeClr val="bg1">
                    <a:alpha val="100000"/>
                  </a:schemeClr>
                </a:solidFill>
                <a:latin typeface="Avenir Next" pitchFamily="34" charset="0"/>
                <a:ea typeface="Avenir Next" pitchFamily="34" charset="0"/>
                <a:cs typeface="Avenir Next" pitchFamily="34" charset="0"/>
              </a:rPr>
              <a:t>Green store Challenge</a:t>
            </a:r>
          </a:p>
        </p:txBody>
      </p:sp>
      <p:sp>
        <p:nvSpPr>
          <p:cNvPr id="13" name="Sous-titre 2"/>
          <p:cNvSpPr>
            <a:spLocks noGrp="1" noEditPoints="1"/>
          </p:cNvSpPr>
          <p:nvPr>
            <p:ph type="subTitle" idx="4294967295"/>
          </p:nvPr>
        </p:nvSpPr>
        <p:spPr>
          <a:xfrm>
            <a:off x="0" y="3158571"/>
            <a:ext cx="12192000" cy="533444"/>
          </a:xfrm>
        </p:spPr>
        <p:txBody>
          <a:bodyPr/>
          <a:lstStyle/>
          <a:p>
            <a:pPr marL="0" indent="0" algn="ctr">
              <a:buNone/>
            </a:pPr>
            <a:r>
              <a:rPr lang="fr-FR" altLang="en-US" b="0">
                <a:solidFill>
                  <a:schemeClr val="bg1">
                    <a:alpha val="100000"/>
                  </a:schemeClr>
                </a:solidFill>
                <a:latin typeface="Avenir Next" pitchFamily="34" charset="0"/>
                <a:ea typeface="Avenir Next" pitchFamily="34" charset="0"/>
                <a:cs typeface="Avenir Next" pitchFamily="34" charset="0"/>
              </a:rPr>
              <a:t>Pour en savoir plus </a:t>
            </a:r>
          </a:p>
          <a:p>
            <a:pPr marL="0" indent="0" algn="ctr">
              <a:buNone/>
            </a:pPr>
            <a:r>
              <a:rPr lang="fr-FR" altLang="en-US" sz="1600" b="0">
                <a:solidFill>
                  <a:schemeClr val="bg1">
                    <a:alpha val="100000"/>
                  </a:schemeClr>
                </a:solidFill>
                <a:latin typeface="Avenir Next" pitchFamily="34" charset="0"/>
                <a:ea typeface="Avenir Next" pitchFamily="34" charset="0"/>
                <a:cs typeface="Avenir Next" pitchFamily="34" charset="0"/>
              </a:rPr>
              <a:t>contact@parisgoodfashion.com</a:t>
            </a:r>
          </a:p>
          <a:p>
            <a:pPr marL="0" indent="0" algn="ctr">
              <a:buNone/>
            </a:pPr>
            <a:endParaRPr lang="fr-FR" altLang="en-US" b="0">
              <a:solidFill>
                <a:schemeClr val="bg1">
                  <a:alpha val="100000"/>
                </a:schemeClr>
              </a:solidFill>
              <a:latin typeface="Avenir Next" pitchFamily="34" charset="0"/>
              <a:ea typeface="Avenir Next" pitchFamily="34" charset="0"/>
              <a:cs typeface="Avenir Next" pitchFamily="34" charset="0"/>
            </a:endParaRPr>
          </a:p>
        </p:txBody>
      </p:sp>
      <p:sp>
        <p:nvSpPr>
          <p:cNvPr id="14" name="Sous-titre 2"/>
          <p:cNvSpPr/>
          <p:nvPr/>
        </p:nvSpPr>
        <p:spPr>
          <a:xfrm>
            <a:off x="0" y="6324556"/>
            <a:ext cx="12192000" cy="53344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itchFamily="34" charset="0" panose="020B0604020202020204"/>
              <a:buNone/>
              <a:defRPr sz="2400" kern="1200">
                <a:solidFill>
                  <a:schemeClr val="bg1">
                    <a:lumMod val="85000"/>
                  </a:schemeClr>
                </a:solidFill>
                <a:latin typeface="+mn-lt"/>
                <a:ea typeface="+mn-ea"/>
                <a:cs typeface="+mn-cs"/>
              </a:defRPr>
            </a:lvl1pPr>
            <a:lvl2pPr marL="457200" indent="0" algn="ctr" defTabSz="914400" rtl="0" eaLnBrk="1" latinLnBrk="0" hangingPunct="1">
              <a:lnSpc>
                <a:spcPct val="90000"/>
              </a:lnSpc>
              <a:spcBef>
                <a:spcPts val="500"/>
              </a:spcBef>
              <a:buFont typeface="Arial" pitchFamily="34" charset="0" panose="020B0604020202020204"/>
              <a:buNone/>
              <a:defRPr sz="20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500"/>
              </a:spcBef>
              <a:buFont typeface="Arial" pitchFamily="34" charset="0" panose="020B0604020202020204"/>
              <a:buNone/>
              <a:defRPr sz="18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500"/>
              </a:spcBef>
              <a:buFont typeface="Arial" pitchFamily="34" charset="0" panose="020B0604020202020204"/>
              <a:buNone/>
              <a:defRPr sz="16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500"/>
              </a:spcBef>
              <a:buFont typeface="Arial" pitchFamily="34" charset="0" panose="020B0604020202020204"/>
              <a:buNone/>
              <a:defRPr sz="16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500"/>
              </a:spcBef>
              <a:buFont typeface="Arial" pitchFamily="34" charset="0" panose="020B0604020202020204"/>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itchFamily="34" charset="0" panose="020B0604020202020204"/>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itchFamily="34" charset="0" panose="020B0604020202020204"/>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itchFamily="34" charset="0" panose="020B0604020202020204"/>
              <a:buNone/>
              <a:defRPr sz="1600" kern="1200">
                <a:solidFill>
                  <a:schemeClr val="tx1"/>
                </a:solidFill>
                <a:latin typeface="+mn-lt"/>
                <a:ea typeface="+mn-ea"/>
                <a:cs typeface="+mn-cs"/>
              </a:defRPr>
            </a:lvl9pPr>
          </a:lstStyle>
          <a:p>
            <a:r>
              <a:rPr lang="fr-FR" altLang="en-US" sz="1600" b="1">
                <a:solidFill>
                  <a:schemeClr val="bg1">
                    <a:alpha val="100000"/>
                  </a:schemeClr>
                </a:solidFill>
                <a:latin typeface="Avenir Next" pitchFamily="34" charset="0"/>
                <a:ea typeface="Avenir Next" pitchFamily="34" charset="0"/>
                <a:cs typeface="Avenir Next" pitchFamily="34" charset="0"/>
              </a:rPr>
              <a:t>Green Store Challenge </a:t>
            </a:r>
            <a:r>
              <a:rPr lang="fr-FR" altLang="en-US" sz="1600" b="0">
                <a:solidFill>
                  <a:schemeClr val="bg1">
                    <a:alpha val="100000"/>
                  </a:schemeClr>
                </a:solidFill>
                <a:latin typeface="Avenir Next" pitchFamily="34" charset="0"/>
                <a:ea typeface="Avenir Next" pitchFamily="34" charset="0"/>
                <a:cs typeface="Avenir Next" pitchFamily="34" charset="0"/>
              </a:rPr>
              <a:t>LVMH x PARIS GOOD FASHION</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6">
            <a:lumMod val="50000"/>
            <a:alpha val="100000"/>
          </a:schemeClr>
        </a:solidFill>
      </p:bgPr>
    </p:bg>
    <p:spTree>
      <p:nvGrpSpPr>
        <p:cNvPr id="1" name=""/>
        <p:cNvGrpSpPr/>
        <p:nvPr/>
      </p:nvGrpSpPr>
      <p:grpSpPr>
        <a:xfrm>
          <a:off x="0" y="0"/>
          <a:ext cx="0" cy="0"/>
          <a:chOff x="0" y="0"/>
          <a:chExt cx="0" cy="0"/>
        </a:xfrm>
      </p:grpSpPr>
      <p:sp>
        <p:nvSpPr>
          <p:cNvPr id="2" name="Titre 1"/>
          <p:cNvSpPr>
            <a:spLocks noGrp="1" noEditPoints="1"/>
          </p:cNvSpPr>
          <p:nvPr>
            <p:ph type="title"/>
          </p:nvPr>
        </p:nvSpPr>
        <p:spPr/>
        <p:txBody>
          <a:bodyPr/>
          <a:lstStyle/>
          <a:p>
            <a:r>
              <a:rPr lang="fr-FR" sz="3600" b="1">
                <a:solidFill>
                  <a:schemeClr val="bg1">
                    <a:alpha val="100000"/>
                  </a:schemeClr>
                </a:solidFill>
                <a:latin typeface="Avenir Next" pitchFamily="34" charset="0"/>
                <a:ea typeface="Avenir Next" pitchFamily="34" charset="0"/>
                <a:cs typeface="Avenir Next" pitchFamily="34" charset="0"/>
              </a:rPr>
              <a:t>Sommaire</a:t>
            </a:r>
            <a:endParaRPr sz="3600" b="1">
              <a:solidFill>
                <a:schemeClr val="bg1">
                  <a:alpha val="100000"/>
                </a:schemeClr>
              </a:solidFill>
              <a:latin typeface="Avenir Next" pitchFamily="34" charset="0"/>
              <a:ea typeface="Avenir Next" pitchFamily="34" charset="0"/>
              <a:cs typeface="Avenir Next" pitchFamily="34" charset="0"/>
            </a:endParaRPr>
          </a:p>
        </p:txBody>
      </p:sp>
      <p:sp>
        <p:nvSpPr>
          <p:cNvPr id="3" name="Espace réservé au contenu 2"/>
          <p:cNvSpPr>
            <a:spLocks noGrp="1" noEditPoints="1"/>
          </p:cNvSpPr>
          <p:nvPr>
            <p:ph idx="1"/>
          </p:nvPr>
        </p:nvSpPr>
        <p:spPr>
          <a:xfrm>
            <a:off x="838200" y="1389735"/>
            <a:ext cx="3784471" cy="4351338"/>
          </a:xfrm>
        </p:spPr>
        <p:txBody>
          <a:bodyPr/>
          <a:lstStyle/>
          <a:p>
            <a:r>
              <a:rPr lang="fr-FR" sz="1400">
                <a:solidFill>
                  <a:schemeClr val="bg1">
                    <a:alpha val="100000"/>
                  </a:schemeClr>
                </a:solidFill>
                <a:latin typeface="Avenir Next" pitchFamily="34" charset="0"/>
                <a:ea typeface="Avenir Next" pitchFamily="34" charset="0"/>
                <a:cs typeface="Avenir Next" pitchFamily="34" charset="0"/>
              </a:rPr>
              <a:t>Introduction</a:t>
            </a:r>
          </a:p>
          <a:p>
            <a:r>
              <a:rPr lang="fr-FR" sz="1400">
                <a:solidFill>
                  <a:schemeClr val="bg1">
                    <a:alpha val="100000"/>
                  </a:schemeClr>
                </a:solidFill>
                <a:latin typeface="Avenir Next" pitchFamily="34" charset="0"/>
                <a:ea typeface="Avenir Next" pitchFamily="34" charset="0"/>
                <a:cs typeface="Avenir Next" pitchFamily="34" charset="0"/>
              </a:rPr>
              <a:t>La méthodologie</a:t>
            </a:r>
          </a:p>
          <a:p>
            <a:r>
              <a:rPr lang="fr-FR" sz="1400">
                <a:solidFill>
                  <a:schemeClr val="bg1">
                    <a:alpha val="100000"/>
                  </a:schemeClr>
                </a:solidFill>
                <a:latin typeface="Avenir Next" pitchFamily="34" charset="0"/>
                <a:ea typeface="Avenir Next" pitchFamily="34" charset="0"/>
                <a:cs typeface="Avenir Next" pitchFamily="34" charset="0"/>
              </a:rPr>
              <a:t>12 pratiques exemplaires</a:t>
            </a:r>
          </a:p>
          <a:p>
            <a:pPr marL="685800" lvl="1"/>
            <a:r>
              <a:rPr lang="fr-FR" sz="1400">
                <a:solidFill>
                  <a:schemeClr val="bg1">
                    <a:alpha val="100000"/>
                  </a:schemeClr>
                </a:solidFill>
                <a:latin typeface="Avenir Next" pitchFamily="34" charset="0"/>
                <a:ea typeface="Avenir Next" pitchFamily="34" charset="0"/>
                <a:cs typeface="Avenir Next" pitchFamily="34" charset="0"/>
              </a:rPr>
              <a:t>Balzac</a:t>
            </a:r>
          </a:p>
          <a:p>
            <a:pPr marL="685800" lvl="1"/>
            <a:r>
              <a:rPr lang="fr-FR" sz="1400">
                <a:solidFill>
                  <a:schemeClr val="bg1">
                    <a:alpha val="100000"/>
                  </a:schemeClr>
                </a:solidFill>
                <a:latin typeface="Avenir Next" pitchFamily="34" charset="0"/>
                <a:ea typeface="Avenir Next" pitchFamily="34" charset="0"/>
                <a:cs typeface="Avenir Next" pitchFamily="34" charset="0"/>
              </a:rPr>
              <a:t>Bon Marché</a:t>
            </a:r>
          </a:p>
          <a:p>
            <a:pPr marL="685800" lvl="1"/>
            <a:r>
              <a:rPr lang="fr-FR" sz="1400">
                <a:solidFill>
                  <a:schemeClr val="bg1">
                    <a:alpha val="100000"/>
                  </a:schemeClr>
                </a:solidFill>
                <a:latin typeface="Avenir Next" pitchFamily="34" charset="0"/>
                <a:ea typeface="Avenir Next" pitchFamily="34" charset="0"/>
                <a:cs typeface="Avenir Next" pitchFamily="34" charset="0"/>
              </a:rPr>
              <a:t>Christian Louboutin</a:t>
            </a:r>
          </a:p>
          <a:p>
            <a:pPr marL="685800" lvl="1"/>
            <a:r>
              <a:rPr lang="fr-FR" sz="1400">
                <a:solidFill>
                  <a:schemeClr val="bg1">
                    <a:alpha val="100000"/>
                  </a:schemeClr>
                </a:solidFill>
                <a:latin typeface="Avenir Next" pitchFamily="34" charset="0"/>
                <a:ea typeface="Avenir Next" pitchFamily="34" charset="0"/>
                <a:cs typeface="Avenir Next" pitchFamily="34" charset="0"/>
              </a:rPr>
              <a:t>Chloe			</a:t>
            </a:r>
          </a:p>
          <a:p>
            <a:pPr marL="685800" lvl="1"/>
            <a:r>
              <a:rPr lang="fr-FR" sz="1400">
                <a:solidFill>
                  <a:schemeClr val="bg1">
                    <a:alpha val="100000"/>
                  </a:schemeClr>
                </a:solidFill>
                <a:latin typeface="Avenir Next" pitchFamily="34" charset="0"/>
                <a:ea typeface="Avenir Next" pitchFamily="34" charset="0"/>
                <a:cs typeface="Avenir Next" pitchFamily="34" charset="0"/>
              </a:rPr>
              <a:t>Fairly Made</a:t>
            </a:r>
          </a:p>
          <a:p>
            <a:pPr marL="685800" lvl="1"/>
            <a:r>
              <a:rPr lang="fr-FR" sz="1400">
                <a:solidFill>
                  <a:schemeClr val="bg1">
                    <a:alpha val="100000"/>
                  </a:schemeClr>
                </a:solidFill>
                <a:latin typeface="Avenir Next" pitchFamily="34" charset="0"/>
                <a:ea typeface="Avenir Next" pitchFamily="34" charset="0"/>
                <a:cs typeface="Avenir Next" pitchFamily="34" charset="0"/>
              </a:rPr>
              <a:t>Kiabi</a:t>
            </a:r>
          </a:p>
          <a:p>
            <a:pPr marL="457200" lvl="1" indent="0">
              <a:buNone/>
            </a:pPr>
            <a:endParaRPr lang="fr-FR" sz="1400">
              <a:solidFill>
                <a:schemeClr val="bg1">
                  <a:alpha val="100000"/>
                </a:schemeClr>
              </a:solidFill>
              <a:latin typeface="Avenir Next" pitchFamily="34" charset="0"/>
              <a:ea typeface="Avenir Next" pitchFamily="34" charset="0"/>
              <a:cs typeface="Avenir Next" pitchFamily="34" charset="0"/>
            </a:endParaRPr>
          </a:p>
          <a:p>
            <a:pPr marL="457200" lvl="1" indent="0">
              <a:buNone/>
            </a:pPr>
            <a:endParaRPr lang="fr-FR" sz="1400">
              <a:solidFill>
                <a:schemeClr val="bg1">
                  <a:alpha val="100000"/>
                </a:schemeClr>
              </a:solidFill>
              <a:latin typeface="Avenir Next" pitchFamily="34" charset="0"/>
              <a:ea typeface="Avenir Next" pitchFamily="34" charset="0"/>
              <a:cs typeface="Avenir Next" pitchFamily="34" charset="0"/>
            </a:endParaRPr>
          </a:p>
        </p:txBody>
      </p:sp>
      <p:sp>
        <p:nvSpPr>
          <p:cNvPr id="9" name="Espace réservé au contenu 2"/>
          <p:cNvSpPr/>
          <p:nvPr/>
        </p:nvSpPr>
        <p:spPr>
          <a:xfrm>
            <a:off x="3157083" y="822013"/>
            <a:ext cx="3784471"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itchFamily="34" charset="0" panose="020B0604020202020204"/>
              <a:buChar char="•"/>
              <a:defRPr sz="28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itchFamily="34" charset="0" panose="020B0604020202020204"/>
              <a:buChar char="•"/>
              <a:defRPr sz="24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itchFamily="34" charset="0" panose="020B0604020202020204"/>
              <a:buChar char="•"/>
              <a:defRPr sz="20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itchFamily="34" charset="0" panose="020B0604020202020204"/>
              <a:buChar char="•"/>
              <a:defRPr sz="18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itchFamily="34" charset="0" panose="020B0604020202020204"/>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panose="020B0604020202020204"/>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panose="020B0604020202020204"/>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panose="020B0604020202020204"/>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panose="020B0604020202020204"/>
              <a:buChar char="•"/>
              <a:defRPr sz="1800" kern="1200">
                <a:solidFill>
                  <a:schemeClr val="tx1"/>
                </a:solidFill>
                <a:latin typeface="+mn-lt"/>
                <a:ea typeface="+mn-ea"/>
                <a:cs typeface="+mn-cs"/>
              </a:defRPr>
            </a:lvl9pPr>
          </a:lstStyle>
          <a:p>
            <a:pPr marL="0" indent="0">
              <a:buNone/>
            </a:pPr>
            <a:endParaRPr lang="fr-FR" sz="1400">
              <a:solidFill>
                <a:schemeClr val="bg1">
                  <a:alpha val="100000"/>
                </a:schemeClr>
              </a:solidFill>
              <a:latin typeface="Avenir Next" pitchFamily="34" charset="0"/>
              <a:ea typeface="Avenir Next" pitchFamily="34" charset="0"/>
              <a:cs typeface="Avenir Next" pitchFamily="34" charset="0"/>
            </a:endParaRPr>
          </a:p>
          <a:p>
            <a:pPr marL="0" indent="0">
              <a:buNone/>
            </a:pPr>
            <a:endParaRPr lang="fr-FR" sz="1400">
              <a:solidFill>
                <a:schemeClr val="bg1">
                  <a:alpha val="100000"/>
                </a:schemeClr>
              </a:solidFill>
              <a:latin typeface="Avenir Next" pitchFamily="34" charset="0"/>
              <a:ea typeface="Avenir Next" pitchFamily="34" charset="0"/>
              <a:cs typeface="Avenir Next" pitchFamily="34" charset="0"/>
            </a:endParaRPr>
          </a:p>
          <a:p>
            <a:pPr marL="0" indent="0">
              <a:buNone/>
            </a:pPr>
            <a:endParaRPr lang="fr-FR" sz="1400">
              <a:solidFill>
                <a:schemeClr val="bg1">
                  <a:alpha val="100000"/>
                </a:schemeClr>
              </a:solidFill>
              <a:latin typeface="Avenir Next" pitchFamily="34" charset="0"/>
              <a:ea typeface="Avenir Next" pitchFamily="34" charset="0"/>
              <a:cs typeface="Avenir Next" pitchFamily="34" charset="0"/>
            </a:endParaRPr>
          </a:p>
          <a:p>
            <a:pPr marL="0" indent="0">
              <a:buNone/>
            </a:pPr>
            <a:endParaRPr lang="fr-FR" sz="1400">
              <a:solidFill>
                <a:schemeClr val="bg1">
                  <a:alpha val="100000"/>
                </a:schemeClr>
              </a:solidFill>
              <a:latin typeface="Avenir Next" pitchFamily="34" charset="0"/>
              <a:ea typeface="Avenir Next" pitchFamily="34" charset="0"/>
              <a:cs typeface="Avenir Next" pitchFamily="34" charset="0"/>
            </a:endParaRPr>
          </a:p>
          <a:p>
            <a:pPr marL="685800" lvl="1"/>
            <a:endParaRPr lang="fr-FR" sz="1400">
              <a:solidFill>
                <a:schemeClr val="bg1">
                  <a:alpha val="100000"/>
                </a:schemeClr>
              </a:solidFill>
              <a:latin typeface="Avenir Next" pitchFamily="34" charset="0"/>
              <a:ea typeface="Avenir Next" pitchFamily="34" charset="0"/>
              <a:cs typeface="Avenir Next" pitchFamily="34" charset="0"/>
            </a:endParaRPr>
          </a:p>
          <a:p>
            <a:pPr marL="685800" lvl="1"/>
            <a:r>
              <a:rPr lang="fr-FR" sz="1400">
                <a:solidFill>
                  <a:schemeClr val="bg1">
                    <a:alpha val="100000"/>
                  </a:schemeClr>
                </a:solidFill>
                <a:latin typeface="Avenir Next" pitchFamily="34" charset="0"/>
                <a:ea typeface="Avenir Next" pitchFamily="34" charset="0"/>
                <a:cs typeface="Avenir Next" pitchFamily="34" charset="0"/>
              </a:rPr>
              <a:t>Le Printemps</a:t>
            </a:r>
          </a:p>
          <a:p>
            <a:pPr marL="685800" lvl="1"/>
            <a:r>
              <a:rPr lang="fr-FR" sz="1400">
                <a:solidFill>
                  <a:schemeClr val="bg1">
                    <a:alpha val="100000"/>
                  </a:schemeClr>
                </a:solidFill>
                <a:latin typeface="Avenir Next" pitchFamily="34" charset="0"/>
                <a:ea typeface="Avenir Next" pitchFamily="34" charset="0"/>
                <a:cs typeface="Avenir Next" pitchFamily="34" charset="0"/>
              </a:rPr>
              <a:t>Loewe</a:t>
            </a:r>
          </a:p>
          <a:p>
            <a:pPr marL="685800" lvl="1"/>
            <a:r>
              <a:rPr lang="fr-FR" sz="1400">
                <a:solidFill>
                  <a:schemeClr val="bg1">
                    <a:alpha val="100000"/>
                  </a:schemeClr>
                </a:solidFill>
                <a:latin typeface="Avenir Next" pitchFamily="34" charset="0"/>
                <a:ea typeface="Avenir Next" pitchFamily="34" charset="0"/>
                <a:cs typeface="Avenir Next" pitchFamily="34" charset="0"/>
              </a:rPr>
              <a:t>Louis Vuitton</a:t>
            </a:r>
          </a:p>
          <a:p>
            <a:pPr marL="685800" lvl="1"/>
            <a:r>
              <a:rPr lang="fr-FR" sz="1400">
                <a:solidFill>
                  <a:schemeClr val="bg1">
                    <a:alpha val="100000"/>
                  </a:schemeClr>
                </a:solidFill>
                <a:latin typeface="Avenir Next" pitchFamily="34" charset="0"/>
                <a:ea typeface="Avenir Next" pitchFamily="34" charset="0"/>
                <a:cs typeface="Avenir Next" pitchFamily="34" charset="0"/>
              </a:rPr>
              <a:t>Save Your Wardrobe</a:t>
            </a:r>
          </a:p>
          <a:p>
            <a:pPr marL="685800" lvl="1"/>
            <a:r>
              <a:rPr lang="fr-FR" sz="1400">
                <a:solidFill>
                  <a:schemeClr val="bg1">
                    <a:alpha val="100000"/>
                  </a:schemeClr>
                </a:solidFill>
                <a:latin typeface="Avenir Next" pitchFamily="34" charset="0"/>
                <a:ea typeface="Avenir Next" pitchFamily="34" charset="0"/>
                <a:cs typeface="Avenir Next" pitchFamily="34" charset="0"/>
              </a:rPr>
              <a:t>Vestiaire Collective</a:t>
            </a:r>
          </a:p>
          <a:p>
            <a:pPr marL="685800" lvl="1"/>
            <a:r>
              <a:rPr lang="fr-FR" sz="1400">
                <a:solidFill>
                  <a:schemeClr val="bg1">
                    <a:alpha val="100000"/>
                  </a:schemeClr>
                </a:solidFill>
                <a:latin typeface="Avenir Next" pitchFamily="34" charset="0"/>
                <a:ea typeface="Avenir Next" pitchFamily="34" charset="0"/>
                <a:cs typeface="Avenir Next" pitchFamily="34" charset="0"/>
              </a:rPr>
              <a:t>Zara</a:t>
            </a:r>
          </a:p>
        </p:txBody>
      </p:sp>
      <p:sp>
        <p:nvSpPr>
          <p:cNvPr id="11" name="Sous-titre 2"/>
          <p:cNvSpPr/>
          <p:nvPr/>
        </p:nvSpPr>
        <p:spPr>
          <a:xfrm>
            <a:off x="0" y="6324556"/>
            <a:ext cx="12192000" cy="53344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itchFamily="34" charset="0" panose="020B0604020202020204"/>
              <a:buNone/>
              <a:defRPr sz="2400" kern="1200">
                <a:solidFill>
                  <a:schemeClr val="bg1">
                    <a:lumMod val="85000"/>
                  </a:schemeClr>
                </a:solidFill>
                <a:latin typeface="+mn-lt"/>
                <a:ea typeface="+mn-ea"/>
                <a:cs typeface="+mn-cs"/>
              </a:defRPr>
            </a:lvl1pPr>
            <a:lvl2pPr marL="457200" indent="0" algn="ctr" defTabSz="914400" rtl="0" eaLnBrk="1" latinLnBrk="0" hangingPunct="1">
              <a:lnSpc>
                <a:spcPct val="90000"/>
              </a:lnSpc>
              <a:spcBef>
                <a:spcPts val="500"/>
              </a:spcBef>
              <a:buFont typeface="Arial" pitchFamily="34" charset="0" panose="020B0604020202020204"/>
              <a:buNone/>
              <a:defRPr sz="20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500"/>
              </a:spcBef>
              <a:buFont typeface="Arial" pitchFamily="34" charset="0" panose="020B0604020202020204"/>
              <a:buNone/>
              <a:defRPr sz="18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500"/>
              </a:spcBef>
              <a:buFont typeface="Arial" pitchFamily="34" charset="0" panose="020B0604020202020204"/>
              <a:buNone/>
              <a:defRPr sz="16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500"/>
              </a:spcBef>
              <a:buFont typeface="Arial" pitchFamily="34" charset="0" panose="020B0604020202020204"/>
              <a:buNone/>
              <a:defRPr sz="16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500"/>
              </a:spcBef>
              <a:buFont typeface="Arial" pitchFamily="34" charset="0" panose="020B0604020202020204"/>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itchFamily="34" charset="0" panose="020B0604020202020204"/>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itchFamily="34" charset="0" panose="020B0604020202020204"/>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itchFamily="34" charset="0" panose="020B0604020202020204"/>
              <a:buNone/>
              <a:defRPr sz="1600" kern="1200">
                <a:solidFill>
                  <a:schemeClr val="tx1"/>
                </a:solidFill>
                <a:latin typeface="+mn-lt"/>
                <a:ea typeface="+mn-ea"/>
                <a:cs typeface="+mn-cs"/>
              </a:defRPr>
            </a:lvl9pPr>
          </a:lstStyle>
          <a:p>
            <a:r>
              <a:rPr lang="fr-FR" altLang="en-US" sz="1600" b="1">
                <a:solidFill>
                  <a:schemeClr val="bg1">
                    <a:alpha val="100000"/>
                  </a:schemeClr>
                </a:solidFill>
                <a:latin typeface="Avenir Next" pitchFamily="34" charset="0"/>
                <a:ea typeface="Avenir Next" pitchFamily="34" charset="0"/>
                <a:cs typeface="Avenir Next" pitchFamily="34" charset="0"/>
              </a:rPr>
              <a:t>Green Store Challenge </a:t>
            </a:r>
            <a:r>
              <a:rPr lang="fr-FR" altLang="en-US" sz="1600" b="0">
                <a:solidFill>
                  <a:schemeClr val="bg1">
                    <a:alpha val="100000"/>
                  </a:schemeClr>
                </a:solidFill>
                <a:latin typeface="Avenir Next" pitchFamily="34" charset="0"/>
                <a:ea typeface="Avenir Next" pitchFamily="34" charset="0"/>
                <a:cs typeface="Avenir Next" pitchFamily="34" charset="0"/>
              </a:rPr>
              <a:t>LVMH x PARIS GOOD FASHION</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6">
            <a:lumMod val="50000"/>
            <a:alpha val="100000"/>
          </a:schemeClr>
        </a:solidFill>
      </p:bgPr>
    </p:bg>
    <p:spTree>
      <p:nvGrpSpPr>
        <p:cNvPr id="1" name=""/>
        <p:cNvGrpSpPr/>
        <p:nvPr/>
      </p:nvGrpSpPr>
      <p:grpSpPr>
        <a:xfrm>
          <a:off x="0" y="0"/>
          <a:ext cx="0" cy="0"/>
          <a:chOff x="0" y="0"/>
          <a:chExt cx="0" cy="0"/>
        </a:xfrm>
      </p:grpSpPr>
      <p:sp>
        <p:nvSpPr>
          <p:cNvPr id="2" name="Titre 1"/>
          <p:cNvSpPr>
            <a:spLocks noGrp="1" noEditPoints="1"/>
          </p:cNvSpPr>
          <p:nvPr>
            <p:ph type="title"/>
          </p:nvPr>
        </p:nvSpPr>
        <p:spPr/>
        <p:txBody>
          <a:bodyPr/>
          <a:lstStyle/>
          <a:p>
            <a:r>
              <a:rPr lang="fr-FR" sz="3600" b="1">
                <a:solidFill>
                  <a:schemeClr val="bg1">
                    <a:alpha val="100000"/>
                  </a:schemeClr>
                </a:solidFill>
                <a:latin typeface="Avenir Next" pitchFamily="34" charset="0"/>
                <a:ea typeface="Avenir Next" pitchFamily="34" charset="0"/>
                <a:cs typeface="Avenir Next" pitchFamily="34" charset="0"/>
              </a:rPr>
              <a:t>Introduction</a:t>
            </a:r>
            <a:endParaRPr sz="3600" b="1">
              <a:solidFill>
                <a:schemeClr val="bg1">
                  <a:alpha val="100000"/>
                </a:schemeClr>
              </a:solidFill>
              <a:latin typeface="Avenir Next" pitchFamily="34" charset="0"/>
              <a:ea typeface="Avenir Next" pitchFamily="34" charset="0"/>
              <a:cs typeface="Avenir Next" pitchFamily="34" charset="0"/>
            </a:endParaRPr>
          </a:p>
        </p:txBody>
      </p:sp>
      <p:sp>
        <p:nvSpPr>
          <p:cNvPr id="3" name="Espace réservé au contenu 2"/>
          <p:cNvSpPr>
            <a:spLocks noGrp="1" noEditPoints="1"/>
          </p:cNvSpPr>
          <p:nvPr>
            <p:ph idx="1"/>
          </p:nvPr>
        </p:nvSpPr>
        <p:spPr>
          <a:xfrm>
            <a:off x="838200" y="1526729"/>
            <a:ext cx="10515600" cy="4351338"/>
          </a:xfrm>
        </p:spPr>
        <p:txBody>
          <a:bodyPr/>
          <a:lstStyle/>
          <a:p>
            <a:r>
              <a:rPr lang="fr-FR" sz="1400">
                <a:solidFill>
                  <a:schemeClr val="bg1">
                    <a:alpha val="100000"/>
                  </a:schemeClr>
                </a:solidFill>
                <a:latin typeface="Avenir Next" pitchFamily="34" charset="0"/>
                <a:ea typeface="Avenir Next" pitchFamily="34" charset="0"/>
                <a:cs typeface="Avenir Next" pitchFamily="34" charset="0"/>
              </a:rPr>
              <a:t>Paris Good Fashion et LVMH, avec l’appui de Greenaffair, ont décidé d’unir leurs forces pour mettre en valeur les meilleures pratiques durables des magasins et des espaces bureaux.</a:t>
            </a:r>
          </a:p>
          <a:p>
            <a:endParaRPr lang="fr-FR" sz="1400">
              <a:solidFill>
                <a:schemeClr val="bg1">
                  <a:alpha val="100000"/>
                </a:schemeClr>
              </a:solidFill>
              <a:latin typeface="Avenir Next" pitchFamily="34" charset="0"/>
              <a:ea typeface="Avenir Next" pitchFamily="34" charset="0"/>
              <a:cs typeface="Avenir Next" pitchFamily="34" charset="0"/>
            </a:endParaRPr>
          </a:p>
          <a:p>
            <a:r>
              <a:rPr lang="fr-FR" sz="1400">
                <a:solidFill>
                  <a:schemeClr val="bg1">
                    <a:alpha val="100000"/>
                  </a:schemeClr>
                </a:solidFill>
                <a:latin typeface="Avenir Next" pitchFamily="34" charset="0"/>
                <a:ea typeface="Avenir Next" pitchFamily="34" charset="0"/>
                <a:cs typeface="Avenir Next" pitchFamily="34" charset="0"/>
              </a:rPr>
              <a:t>Convaincus qu’il est urgent de mobiliser les points de vente et de faire progresser la connaissance des responsables de marque, d’enseigne, de magasins, ce challenge vise à valoriser les meilleures pratiques durables qui permettent de limiter l’impact du commerce de mode et des bureaux sur l’environnement. </a:t>
            </a:r>
          </a:p>
          <a:p>
            <a:endParaRPr lang="fr-FR" sz="1400">
              <a:solidFill>
                <a:schemeClr val="bg1">
                  <a:alpha val="100000"/>
                </a:schemeClr>
              </a:solidFill>
              <a:latin typeface="Avenir Next" pitchFamily="34" charset="0"/>
              <a:ea typeface="Avenir Next" pitchFamily="34" charset="0"/>
              <a:cs typeface="Avenir Next" pitchFamily="34" charset="0"/>
            </a:endParaRPr>
          </a:p>
          <a:p>
            <a:r>
              <a:rPr lang="fr-FR" sz="1400">
                <a:solidFill>
                  <a:schemeClr val="bg1">
                    <a:alpha val="100000"/>
                  </a:schemeClr>
                </a:solidFill>
                <a:latin typeface="Avenir Next" pitchFamily="34" charset="0"/>
                <a:ea typeface="Avenir Next" pitchFamily="34" charset="0"/>
                <a:cs typeface="Avenir Next" pitchFamily="34" charset="0"/>
              </a:rPr>
              <a:t>Lancé en 2022, ce Challenge a permis d’établir un guide et des séquences de sensibilisation, la compétition en 2023 et la publication de cette revue des meilleures pratiques en magasin et dans les bureaux de réduction des impacts.</a:t>
            </a:r>
          </a:p>
          <a:p>
            <a:endParaRPr lang="fr-FR" sz="1400">
              <a:solidFill>
                <a:schemeClr val="bg1">
                  <a:alpha val="100000"/>
                </a:schemeClr>
              </a:solidFill>
              <a:latin typeface="Avenir Next" pitchFamily="34" charset="0"/>
              <a:ea typeface="Avenir Next" pitchFamily="34" charset="0"/>
              <a:cs typeface="Avenir Next" pitchFamily="34" charset="0"/>
            </a:endParaRPr>
          </a:p>
          <a:p>
            <a:r>
              <a:rPr lang="fr-FR" sz="1400">
                <a:solidFill>
                  <a:schemeClr val="bg1">
                    <a:alpha val="100000"/>
                  </a:schemeClr>
                </a:solidFill>
                <a:latin typeface="Avenir Next" pitchFamily="34" charset="0"/>
                <a:ea typeface="Avenir Next" pitchFamily="34" charset="0"/>
                <a:cs typeface="Avenir Next" pitchFamily="34" charset="0"/>
              </a:rPr>
              <a:t>Rendez-vous est pris pour le Green Store Challenge 2025</a:t>
            </a:r>
          </a:p>
          <a:p>
            <a:pPr marL="0" indent="0">
              <a:buNone/>
            </a:pPr>
            <a:r>
              <a:rPr lang="fr-FR" sz="1400">
                <a:solidFill>
                  <a:schemeClr val="bg1">
                    <a:alpha val="100000"/>
                  </a:schemeClr>
                </a:solidFill>
                <a:latin typeface="Avenir Next" pitchFamily="34" charset="0"/>
                <a:ea typeface="Avenir Next" pitchFamily="34" charset="0"/>
                <a:cs typeface="Avenir Next" pitchFamily="34" charset="0"/>
              </a:rPr>
              <a:t>	Démarrage de la compétition : Janvier 2025</a:t>
            </a:r>
          </a:p>
          <a:p>
            <a:pPr marL="0" indent="0">
              <a:buNone/>
            </a:pPr>
            <a:r>
              <a:rPr lang="fr-FR" sz="1400">
                <a:solidFill>
                  <a:schemeClr val="bg1">
                    <a:alpha val="100000"/>
                  </a:schemeClr>
                </a:solidFill>
                <a:latin typeface="Avenir Next" pitchFamily="34" charset="0"/>
                <a:ea typeface="Avenir Next" pitchFamily="34" charset="0"/>
                <a:cs typeface="Avenir Next" pitchFamily="34" charset="0"/>
              </a:rPr>
              <a:t>	Objectif : 50 participants</a:t>
            </a:r>
          </a:p>
          <a:p>
            <a:pPr marL="0" indent="0">
              <a:buNone/>
            </a:pPr>
            <a:r>
              <a:rPr lang="fr-FR" sz="1400">
                <a:solidFill>
                  <a:schemeClr val="bg1">
                    <a:alpha val="100000"/>
                  </a:schemeClr>
                </a:solidFill>
                <a:latin typeface="Avenir Next" pitchFamily="34" charset="0"/>
                <a:ea typeface="Avenir Next" pitchFamily="34" charset="0"/>
                <a:cs typeface="Avenir Next" pitchFamily="34" charset="0"/>
              </a:rPr>
              <a:t>	Périmètre : Europe</a:t>
            </a:r>
          </a:p>
          <a:p>
            <a:pPr marL="0" indent="0">
              <a:buNone/>
            </a:pPr>
            <a:r>
              <a:rPr lang="fr-FR" sz="1400">
                <a:solidFill>
                  <a:schemeClr val="bg1">
                    <a:alpha val="100000"/>
                  </a:schemeClr>
                </a:solidFill>
                <a:latin typeface="Avenir Next" pitchFamily="34" charset="0"/>
                <a:ea typeface="Avenir Next" pitchFamily="34" charset="0"/>
                <a:cs typeface="Avenir Next" pitchFamily="34" charset="0"/>
              </a:rPr>
              <a:t>	Remise des prix : Décembre 2025</a:t>
            </a:r>
          </a:p>
          <a:p>
            <a:endParaRPr lang="fr-FR" sz="1400">
              <a:solidFill>
                <a:schemeClr val="bg1">
                  <a:alpha val="100000"/>
                </a:schemeClr>
              </a:solidFill>
              <a:latin typeface="Avenir Next" pitchFamily="34" charset="0"/>
              <a:ea typeface="Avenir Next" pitchFamily="34" charset="0"/>
              <a:cs typeface="Avenir Next" pitchFamily="34" charset="0"/>
            </a:endParaRPr>
          </a:p>
          <a:p>
            <a:endParaRPr lang="fr-FR" sz="1400">
              <a:solidFill>
                <a:schemeClr val="bg1">
                  <a:alpha val="100000"/>
                </a:schemeClr>
              </a:solidFill>
              <a:latin typeface="Avenir Next" pitchFamily="34" charset="0"/>
              <a:ea typeface="Avenir Next" pitchFamily="34" charset="0"/>
              <a:cs typeface="Avenir Next" pitchFamily="34" charset="0"/>
            </a:endParaRPr>
          </a:p>
        </p:txBody>
      </p:sp>
      <p:sp>
        <p:nvSpPr>
          <p:cNvPr id="7" name="Sous-titre 2"/>
          <p:cNvSpPr/>
          <p:nvPr/>
        </p:nvSpPr>
        <p:spPr>
          <a:xfrm>
            <a:off x="0" y="6324556"/>
            <a:ext cx="12192000" cy="53344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itchFamily="34" charset="0" panose="020B0604020202020204"/>
              <a:buNone/>
              <a:defRPr sz="2400" kern="1200">
                <a:solidFill>
                  <a:schemeClr val="bg1">
                    <a:lumMod val="85000"/>
                  </a:schemeClr>
                </a:solidFill>
                <a:latin typeface="+mn-lt"/>
                <a:ea typeface="+mn-ea"/>
                <a:cs typeface="+mn-cs"/>
              </a:defRPr>
            </a:lvl1pPr>
            <a:lvl2pPr marL="457200" indent="0" algn="ctr" defTabSz="914400" rtl="0" eaLnBrk="1" latinLnBrk="0" hangingPunct="1">
              <a:lnSpc>
                <a:spcPct val="90000"/>
              </a:lnSpc>
              <a:spcBef>
                <a:spcPts val="500"/>
              </a:spcBef>
              <a:buFont typeface="Arial" pitchFamily="34" charset="0" panose="020B0604020202020204"/>
              <a:buNone/>
              <a:defRPr sz="20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500"/>
              </a:spcBef>
              <a:buFont typeface="Arial" pitchFamily="34" charset="0" panose="020B0604020202020204"/>
              <a:buNone/>
              <a:defRPr sz="18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500"/>
              </a:spcBef>
              <a:buFont typeface="Arial" pitchFamily="34" charset="0" panose="020B0604020202020204"/>
              <a:buNone/>
              <a:defRPr sz="16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500"/>
              </a:spcBef>
              <a:buFont typeface="Arial" pitchFamily="34" charset="0" panose="020B0604020202020204"/>
              <a:buNone/>
              <a:defRPr sz="16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500"/>
              </a:spcBef>
              <a:buFont typeface="Arial" pitchFamily="34" charset="0" panose="020B0604020202020204"/>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itchFamily="34" charset="0" panose="020B0604020202020204"/>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itchFamily="34" charset="0" panose="020B0604020202020204"/>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itchFamily="34" charset="0" panose="020B0604020202020204"/>
              <a:buNone/>
              <a:defRPr sz="1600" kern="1200">
                <a:solidFill>
                  <a:schemeClr val="tx1"/>
                </a:solidFill>
                <a:latin typeface="+mn-lt"/>
                <a:ea typeface="+mn-ea"/>
                <a:cs typeface="+mn-cs"/>
              </a:defRPr>
            </a:lvl9pPr>
          </a:lstStyle>
          <a:p>
            <a:r>
              <a:rPr lang="fr-FR" altLang="en-US" sz="1600" b="1">
                <a:solidFill>
                  <a:schemeClr val="bg1">
                    <a:alpha val="100000"/>
                  </a:schemeClr>
                </a:solidFill>
                <a:latin typeface="Avenir Next" pitchFamily="34" charset="0"/>
                <a:ea typeface="Avenir Next" pitchFamily="34" charset="0"/>
                <a:cs typeface="Avenir Next" pitchFamily="34" charset="0"/>
              </a:rPr>
              <a:t>Green Store Challenge </a:t>
            </a:r>
            <a:r>
              <a:rPr lang="fr-FR" altLang="en-US" sz="1600" b="0">
                <a:solidFill>
                  <a:schemeClr val="bg1">
                    <a:alpha val="100000"/>
                  </a:schemeClr>
                </a:solidFill>
                <a:latin typeface="Avenir Next" pitchFamily="34" charset="0"/>
                <a:ea typeface="Avenir Next" pitchFamily="34" charset="0"/>
                <a:cs typeface="Avenir Next" pitchFamily="34" charset="0"/>
              </a:rPr>
              <a:t>LVMH x PARIS GOOD FASHION</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6">
            <a:lumMod val="50000"/>
            <a:alpha val="100000"/>
          </a:schemeClr>
        </a:solidFill>
      </p:bgPr>
    </p:bg>
    <p:spTree>
      <p:nvGrpSpPr>
        <p:cNvPr id="1" name=""/>
        <p:cNvGrpSpPr/>
        <p:nvPr/>
      </p:nvGrpSpPr>
      <p:grpSpPr>
        <a:xfrm>
          <a:off x="0" y="0"/>
          <a:ext cx="0" cy="0"/>
          <a:chOff x="0" y="0"/>
          <a:chExt cx="0" cy="0"/>
        </a:xfrm>
      </p:grpSpPr>
      <p:sp>
        <p:nvSpPr>
          <p:cNvPr id="2" name="Titre 1"/>
          <p:cNvSpPr>
            <a:spLocks noGrp="1" noEditPoints="1"/>
          </p:cNvSpPr>
          <p:nvPr>
            <p:ph type="title"/>
          </p:nvPr>
        </p:nvSpPr>
        <p:spPr/>
        <p:txBody>
          <a:bodyPr/>
          <a:lstStyle/>
          <a:p>
            <a:r>
              <a:rPr lang="fr-FR" sz="3600" b="1">
                <a:solidFill>
                  <a:schemeClr val="bg1">
                    <a:alpha val="100000"/>
                  </a:schemeClr>
                </a:solidFill>
                <a:latin typeface="Avenir Next" pitchFamily="34" charset="0"/>
                <a:ea typeface="Avenir Next" pitchFamily="34" charset="0"/>
                <a:cs typeface="Avenir Next" pitchFamily="34" charset="0"/>
              </a:rPr>
              <a:t>Les 12 principaux leviers d’action</a:t>
            </a:r>
            <a:endParaRPr sz="3600" b="1">
              <a:solidFill>
                <a:schemeClr val="bg1">
                  <a:alpha val="100000"/>
                </a:schemeClr>
              </a:solidFill>
              <a:latin typeface="Avenir Next" pitchFamily="34" charset="0"/>
              <a:ea typeface="Avenir Next" pitchFamily="34" charset="0"/>
              <a:cs typeface="Avenir Next" pitchFamily="34" charset="0"/>
            </a:endParaRPr>
          </a:p>
        </p:txBody>
      </p:sp>
      <p:sp>
        <p:nvSpPr>
          <p:cNvPr id="3" name="Espace réservé au contenu 2"/>
          <p:cNvSpPr>
            <a:spLocks noGrp="1" noEditPoints="1"/>
          </p:cNvSpPr>
          <p:nvPr>
            <p:ph idx="1"/>
          </p:nvPr>
        </p:nvSpPr>
        <p:spPr>
          <a:xfrm>
            <a:off x="838200" y="2931765"/>
            <a:ext cx="2956311" cy="4351338"/>
          </a:xfrm>
        </p:spPr>
        <p:txBody>
          <a:bodyPr/>
          <a:lstStyle/>
          <a:p>
            <a:pPr marL="0" indent="0">
              <a:buNone/>
            </a:pPr>
            <a:r>
              <a:rPr sz="1400">
                <a:solidFill>
                  <a:schemeClr val="bg1">
                    <a:alpha val="100000"/>
                  </a:schemeClr>
                </a:solidFill>
                <a:latin typeface="Avenir Next" pitchFamily="34" charset="0"/>
                <a:ea typeface="Avenir Next" pitchFamily="34" charset="0"/>
                <a:cs typeface="Avenir Next" pitchFamily="34" charset="0"/>
              </a:rPr>
              <a:t>scopes 1 et 2</a:t>
            </a:r>
          </a:p>
          <a:p>
            <a:pPr marL="0" indent="0">
              <a:buNone/>
            </a:pPr>
            <a:r>
              <a:rPr sz="1400">
                <a:solidFill>
                  <a:schemeClr val="bg1">
                    <a:alpha val="100000"/>
                  </a:schemeClr>
                </a:solidFill>
                <a:latin typeface="Avenir Next" pitchFamily="34" charset="0"/>
                <a:ea typeface="Avenir Next" pitchFamily="34" charset="0"/>
                <a:cs typeface="Avenir Next" pitchFamily="34" charset="0"/>
              </a:rPr>
              <a:t>CLIMAT</a:t>
            </a:r>
          </a:p>
          <a:p>
            <a:r>
              <a:rPr sz="1400">
                <a:solidFill>
                  <a:schemeClr val="bg1">
                    <a:alpha val="100000"/>
                  </a:schemeClr>
                </a:solidFill>
                <a:latin typeface="Avenir Next" pitchFamily="34" charset="0"/>
                <a:ea typeface="Avenir Next" pitchFamily="34" charset="0"/>
                <a:cs typeface="Avenir Next" pitchFamily="34" charset="0"/>
              </a:rPr>
              <a:t>1. SCOP et SEER</a:t>
            </a:r>
          </a:p>
          <a:p>
            <a:r>
              <a:rPr sz="1400">
                <a:solidFill>
                  <a:schemeClr val="bg1">
                    <a:alpha val="100000"/>
                  </a:schemeClr>
                </a:solidFill>
                <a:latin typeface="Avenir Next" pitchFamily="34" charset="0"/>
                <a:ea typeface="Avenir Next" pitchFamily="34" charset="0"/>
                <a:cs typeface="Avenir Next" pitchFamily="34" charset="0"/>
              </a:rPr>
              <a:t>2. Fluide Frigorigènes</a:t>
            </a:r>
          </a:p>
          <a:p>
            <a:r>
              <a:rPr sz="1400">
                <a:solidFill>
                  <a:schemeClr val="bg1">
                    <a:alpha val="100000"/>
                  </a:schemeClr>
                </a:solidFill>
                <a:latin typeface="Avenir Next" pitchFamily="34" charset="0"/>
                <a:ea typeface="Avenir Next" pitchFamily="34" charset="0"/>
                <a:cs typeface="Avenir Next" pitchFamily="34" charset="0"/>
              </a:rPr>
              <a:t>3. Consommation électrique</a:t>
            </a:r>
          </a:p>
          <a:p>
            <a:r>
              <a:rPr sz="1400">
                <a:solidFill>
                  <a:schemeClr val="bg1">
                    <a:alpha val="100000"/>
                  </a:schemeClr>
                </a:solidFill>
                <a:latin typeface="Avenir Next" pitchFamily="34" charset="0"/>
                <a:ea typeface="Avenir Next" pitchFamily="34" charset="0"/>
                <a:cs typeface="Avenir Next" pitchFamily="34" charset="0"/>
              </a:rPr>
              <a:t>4. Éclairage</a:t>
            </a:r>
          </a:p>
          <a:p>
            <a:r>
              <a:rPr sz="1400">
                <a:solidFill>
                  <a:schemeClr val="bg1">
                    <a:alpha val="100000"/>
                  </a:schemeClr>
                </a:solidFill>
                <a:latin typeface="Avenir Next" pitchFamily="34" charset="0"/>
                <a:ea typeface="Avenir Next" pitchFamily="34" charset="0"/>
                <a:cs typeface="Avenir Next" pitchFamily="34" charset="0"/>
              </a:rPr>
              <a:t>5. Enveloppe</a:t>
            </a:r>
          </a:p>
        </p:txBody>
      </p:sp>
      <p:sp>
        <p:nvSpPr>
          <p:cNvPr id="6" name="Espace réservé au contenu 2"/>
          <p:cNvSpPr/>
          <p:nvPr/>
        </p:nvSpPr>
        <p:spPr>
          <a:xfrm>
            <a:off x="3904725" y="2931766"/>
            <a:ext cx="2956311"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itchFamily="34" charset="0" panose="020B0604020202020204"/>
              <a:buChar char="•"/>
              <a:defRPr sz="28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itchFamily="34" charset="0" panose="020B0604020202020204"/>
              <a:buChar char="•"/>
              <a:defRPr sz="24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itchFamily="34" charset="0" panose="020B0604020202020204"/>
              <a:buChar char="•"/>
              <a:defRPr sz="20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itchFamily="34" charset="0" panose="020B0604020202020204"/>
              <a:buChar char="•"/>
              <a:defRPr sz="18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itchFamily="34" charset="0" panose="020B0604020202020204"/>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panose="020B0604020202020204"/>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panose="020B0604020202020204"/>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panose="020B0604020202020204"/>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panose="020B0604020202020204"/>
              <a:buChar char="•"/>
              <a:defRPr sz="1800" kern="1200">
                <a:solidFill>
                  <a:schemeClr val="tx1"/>
                </a:solidFill>
                <a:latin typeface="+mn-lt"/>
                <a:ea typeface="+mn-ea"/>
                <a:cs typeface="+mn-cs"/>
              </a:defRPr>
            </a:lvl9pPr>
          </a:lstStyle>
          <a:p>
            <a:pPr marL="0" indent="0">
              <a:buNone/>
            </a:pPr>
            <a:r>
              <a:rPr sz="1400">
                <a:solidFill>
                  <a:schemeClr val="bg1">
                    <a:alpha val="100000"/>
                  </a:schemeClr>
                </a:solidFill>
                <a:latin typeface="Avenir Next" pitchFamily="34" charset="0"/>
                <a:ea typeface="Avenir Next" pitchFamily="34" charset="0"/>
                <a:cs typeface="Avenir Next" pitchFamily="34" charset="0"/>
              </a:rPr>
              <a:t>scope 3</a:t>
            </a:r>
          </a:p>
          <a:p>
            <a:pPr marL="0" indent="0">
              <a:buNone/>
            </a:pPr>
            <a:r>
              <a:rPr sz="1400">
                <a:solidFill>
                  <a:schemeClr val="bg1">
                    <a:alpha val="100000"/>
                  </a:schemeClr>
                </a:solidFill>
                <a:latin typeface="Avenir Next" pitchFamily="34" charset="0"/>
                <a:ea typeface="Avenir Next" pitchFamily="34" charset="0"/>
                <a:cs typeface="Avenir Next" pitchFamily="34" charset="0"/>
              </a:rPr>
              <a:t>CLIMAT</a:t>
            </a:r>
          </a:p>
          <a:p>
            <a:r>
              <a:rPr sz="1400">
                <a:solidFill>
                  <a:schemeClr val="bg1">
                    <a:alpha val="100000"/>
                  </a:schemeClr>
                </a:solidFill>
                <a:latin typeface="Avenir Next" pitchFamily="34" charset="0"/>
                <a:ea typeface="Avenir Next" pitchFamily="34" charset="0"/>
                <a:cs typeface="Avenir Next" pitchFamily="34" charset="0"/>
              </a:rPr>
              <a:t>6. Émissions Carbone scope 3</a:t>
            </a:r>
          </a:p>
          <a:p>
            <a:r>
              <a:rPr sz="1400">
                <a:solidFill>
                  <a:schemeClr val="bg1">
                    <a:alpha val="100000"/>
                  </a:schemeClr>
                </a:solidFill>
                <a:latin typeface="Avenir Next" pitchFamily="34" charset="0"/>
                <a:ea typeface="Avenir Next" pitchFamily="34" charset="0"/>
                <a:cs typeface="Avenir Next" pitchFamily="34" charset="0"/>
              </a:rPr>
              <a:t>7. Émissions Carbone du transport</a:t>
            </a:r>
          </a:p>
          <a:p>
            <a:r>
              <a:rPr sz="1400">
                <a:solidFill>
                  <a:schemeClr val="bg1">
                    <a:alpha val="100000"/>
                  </a:schemeClr>
                </a:solidFill>
                <a:latin typeface="Avenir Next" pitchFamily="34" charset="0"/>
                <a:ea typeface="Avenir Next" pitchFamily="34" charset="0"/>
                <a:cs typeface="Avenir Next" pitchFamily="34" charset="0"/>
              </a:rPr>
              <a:t>8. Émissions Carbone</a:t>
            </a:r>
            <a:r>
              <a:rPr lang="fr-FR" sz="1400">
                <a:solidFill>
                  <a:schemeClr val="bg1">
                    <a:alpha val="100000"/>
                  </a:schemeClr>
                </a:solidFill>
                <a:latin typeface="Avenir Next" pitchFamily="34" charset="0"/>
                <a:ea typeface="Avenir Next" pitchFamily="34" charset="0"/>
                <a:cs typeface="Avenir Next" pitchFamily="34" charset="0"/>
              </a:rPr>
              <a:t> </a:t>
            </a:r>
            <a:r>
              <a:rPr sz="1400">
                <a:solidFill>
                  <a:schemeClr val="bg1">
                    <a:alpha val="100000"/>
                  </a:schemeClr>
                </a:solidFill>
                <a:latin typeface="Avenir Next" pitchFamily="34" charset="0"/>
                <a:ea typeface="Avenir Next" pitchFamily="34" charset="0"/>
                <a:cs typeface="Avenir Next" pitchFamily="34" charset="0"/>
              </a:rPr>
              <a:t>des déplacements</a:t>
            </a:r>
          </a:p>
          <a:p>
            <a:pPr marL="0" indent="0">
              <a:buNone/>
            </a:pPr>
            <a:endParaRPr sz="1400">
              <a:solidFill>
                <a:schemeClr val="bg1">
                  <a:alpha val="100000"/>
                </a:schemeClr>
              </a:solidFill>
              <a:latin typeface="Avenir Next" pitchFamily="34" charset="0"/>
              <a:ea typeface="Avenir Next" pitchFamily="34" charset="0"/>
              <a:cs typeface="Avenir Next" pitchFamily="34" charset="0"/>
            </a:endParaRPr>
          </a:p>
        </p:txBody>
      </p:sp>
      <p:sp>
        <p:nvSpPr>
          <p:cNvPr id="7" name="Espace réservé au contenu 2"/>
          <p:cNvSpPr/>
          <p:nvPr/>
        </p:nvSpPr>
        <p:spPr>
          <a:xfrm>
            <a:off x="6971250" y="2938092"/>
            <a:ext cx="2956311"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itchFamily="34" charset="0" panose="020B0604020202020204"/>
              <a:buChar char="•"/>
              <a:defRPr sz="28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itchFamily="34" charset="0" panose="020B0604020202020204"/>
              <a:buChar char="•"/>
              <a:defRPr sz="24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itchFamily="34" charset="0" panose="020B0604020202020204"/>
              <a:buChar char="•"/>
              <a:defRPr sz="20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itchFamily="34" charset="0" panose="020B0604020202020204"/>
              <a:buChar char="•"/>
              <a:defRPr sz="18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itchFamily="34" charset="0" panose="020B0604020202020204"/>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panose="020B0604020202020204"/>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panose="020B0604020202020204"/>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panose="020B0604020202020204"/>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panose="020B0604020202020204"/>
              <a:buChar char="•"/>
              <a:defRPr sz="1800" kern="1200">
                <a:solidFill>
                  <a:schemeClr val="tx1"/>
                </a:solidFill>
                <a:latin typeface="+mn-lt"/>
                <a:ea typeface="+mn-ea"/>
                <a:cs typeface="+mn-cs"/>
              </a:defRPr>
            </a:lvl9pPr>
          </a:lstStyle>
          <a:p>
            <a:pPr marL="0" indent="0">
              <a:buNone/>
            </a:pPr>
            <a:r>
              <a:rPr sz="1400">
                <a:solidFill>
                  <a:schemeClr val="bg1">
                    <a:alpha val="100000"/>
                  </a:schemeClr>
                </a:solidFill>
                <a:latin typeface="Avenir Next" pitchFamily="34" charset="0"/>
                <a:ea typeface="Avenir Next" pitchFamily="34" charset="0"/>
                <a:cs typeface="Avenir Next" pitchFamily="34" charset="0"/>
              </a:rPr>
              <a:t>scope 3</a:t>
            </a:r>
          </a:p>
          <a:p>
            <a:pPr marL="0" indent="0">
              <a:buNone/>
            </a:pPr>
            <a:r>
              <a:rPr sz="1400">
                <a:solidFill>
                  <a:schemeClr val="bg1">
                    <a:alpha val="100000"/>
                  </a:schemeClr>
                </a:solidFill>
                <a:latin typeface="Avenir Next" pitchFamily="34" charset="0"/>
                <a:ea typeface="Avenir Next" pitchFamily="34" charset="0"/>
                <a:cs typeface="Avenir Next" pitchFamily="34" charset="0"/>
              </a:rPr>
              <a:t>BIODIVERSITÉ</a:t>
            </a:r>
          </a:p>
          <a:p>
            <a:r>
              <a:rPr sz="1400">
                <a:solidFill>
                  <a:schemeClr val="bg1">
                    <a:alpha val="100000"/>
                  </a:schemeClr>
                </a:solidFill>
                <a:latin typeface="Avenir Next" pitchFamily="34" charset="0"/>
                <a:ea typeface="Avenir Next" pitchFamily="34" charset="0"/>
                <a:cs typeface="Avenir Next" pitchFamily="34" charset="0"/>
              </a:rPr>
              <a:t>9. Déchets de chantier</a:t>
            </a:r>
          </a:p>
          <a:p>
            <a:r>
              <a:rPr sz="1400">
                <a:solidFill>
                  <a:schemeClr val="bg1">
                    <a:alpha val="100000"/>
                  </a:schemeClr>
                </a:solidFill>
                <a:latin typeface="Avenir Next" pitchFamily="34" charset="0"/>
                <a:ea typeface="Avenir Next" pitchFamily="34" charset="0"/>
                <a:cs typeface="Avenir Next" pitchFamily="34" charset="0"/>
              </a:rPr>
              <a:t>10. Déchets d’activité</a:t>
            </a:r>
          </a:p>
          <a:p>
            <a:r>
              <a:rPr sz="1400">
                <a:solidFill>
                  <a:schemeClr val="bg1">
                    <a:alpha val="100000"/>
                  </a:schemeClr>
                </a:solidFill>
                <a:latin typeface="Avenir Next" pitchFamily="34" charset="0"/>
                <a:ea typeface="Avenir Next" pitchFamily="34" charset="0"/>
                <a:cs typeface="Avenir Next" pitchFamily="34" charset="0"/>
              </a:rPr>
              <a:t>11. Qualité de l’air</a:t>
            </a:r>
            <a:endParaRPr lang="fr-FR" sz="1400">
              <a:solidFill>
                <a:schemeClr val="bg1">
                  <a:alpha val="100000"/>
                </a:schemeClr>
              </a:solidFill>
              <a:latin typeface="Avenir Next" pitchFamily="34" charset="0"/>
              <a:ea typeface="Avenir Next" pitchFamily="34" charset="0"/>
              <a:cs typeface="Avenir Next" pitchFamily="34" charset="0"/>
            </a:endParaRPr>
          </a:p>
          <a:p>
            <a:r>
              <a:rPr lang="fr-FR" sz="1400">
                <a:solidFill>
                  <a:schemeClr val="bg1">
                    <a:alpha val="100000"/>
                  </a:schemeClr>
                </a:solidFill>
                <a:latin typeface="Avenir Next" pitchFamily="34" charset="0"/>
                <a:ea typeface="Avenir Next" pitchFamily="34" charset="0"/>
                <a:cs typeface="Avenir Next" pitchFamily="34" charset="0"/>
              </a:rPr>
              <a:t>12. Bois</a:t>
            </a:r>
          </a:p>
        </p:txBody>
      </p:sp>
      <p:sp>
        <p:nvSpPr>
          <p:cNvPr id="9" name="Sous-titre 2"/>
          <p:cNvSpPr/>
          <p:nvPr/>
        </p:nvSpPr>
        <p:spPr>
          <a:xfrm>
            <a:off x="0" y="6324556"/>
            <a:ext cx="12192000" cy="53344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itchFamily="34" charset="0" panose="020B0604020202020204"/>
              <a:buNone/>
              <a:defRPr sz="2400" kern="1200">
                <a:solidFill>
                  <a:schemeClr val="bg1">
                    <a:lumMod val="85000"/>
                  </a:schemeClr>
                </a:solidFill>
                <a:latin typeface="+mn-lt"/>
                <a:ea typeface="+mn-ea"/>
                <a:cs typeface="+mn-cs"/>
              </a:defRPr>
            </a:lvl1pPr>
            <a:lvl2pPr marL="457200" indent="0" algn="ctr" defTabSz="914400" rtl="0" eaLnBrk="1" latinLnBrk="0" hangingPunct="1">
              <a:lnSpc>
                <a:spcPct val="90000"/>
              </a:lnSpc>
              <a:spcBef>
                <a:spcPts val="500"/>
              </a:spcBef>
              <a:buFont typeface="Arial" pitchFamily="34" charset="0" panose="020B0604020202020204"/>
              <a:buNone/>
              <a:defRPr sz="20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500"/>
              </a:spcBef>
              <a:buFont typeface="Arial" pitchFamily="34" charset="0" panose="020B0604020202020204"/>
              <a:buNone/>
              <a:defRPr sz="18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500"/>
              </a:spcBef>
              <a:buFont typeface="Arial" pitchFamily="34" charset="0" panose="020B0604020202020204"/>
              <a:buNone/>
              <a:defRPr sz="16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500"/>
              </a:spcBef>
              <a:buFont typeface="Arial" pitchFamily="34" charset="0" panose="020B0604020202020204"/>
              <a:buNone/>
              <a:defRPr sz="16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500"/>
              </a:spcBef>
              <a:buFont typeface="Arial" pitchFamily="34" charset="0" panose="020B0604020202020204"/>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itchFamily="34" charset="0" panose="020B0604020202020204"/>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itchFamily="34" charset="0" panose="020B0604020202020204"/>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itchFamily="34" charset="0" panose="020B0604020202020204"/>
              <a:buNone/>
              <a:defRPr sz="1600" kern="1200">
                <a:solidFill>
                  <a:schemeClr val="tx1"/>
                </a:solidFill>
                <a:latin typeface="+mn-lt"/>
                <a:ea typeface="+mn-ea"/>
                <a:cs typeface="+mn-cs"/>
              </a:defRPr>
            </a:lvl9pPr>
          </a:lstStyle>
          <a:p>
            <a:r>
              <a:rPr lang="fr-FR" altLang="en-US" sz="1600" b="1">
                <a:solidFill>
                  <a:schemeClr val="bg1">
                    <a:alpha val="100000"/>
                  </a:schemeClr>
                </a:solidFill>
                <a:latin typeface="Avenir Next" pitchFamily="34" charset="0"/>
                <a:ea typeface="Avenir Next" pitchFamily="34" charset="0"/>
                <a:cs typeface="Avenir Next" pitchFamily="34" charset="0"/>
              </a:rPr>
              <a:t>Green Store Challenge </a:t>
            </a:r>
            <a:r>
              <a:rPr lang="fr-FR" altLang="en-US" sz="1600" b="0">
                <a:solidFill>
                  <a:schemeClr val="bg1">
                    <a:alpha val="100000"/>
                  </a:schemeClr>
                </a:solidFill>
                <a:latin typeface="Avenir Next" pitchFamily="34" charset="0"/>
                <a:ea typeface="Avenir Next" pitchFamily="34" charset="0"/>
                <a:cs typeface="Avenir Next" pitchFamily="34" charset="0"/>
              </a:rPr>
              <a:t>LVMH x PARIS GOOD FASHION</a:t>
            </a:r>
          </a:p>
        </p:txBody>
      </p:sp>
      <p:sp>
        <p:nvSpPr>
          <p:cNvPr id="10" name="Espace réservé au contenu 2"/>
          <p:cNvSpPr/>
          <p:nvPr/>
        </p:nvSpPr>
        <p:spPr>
          <a:xfrm>
            <a:off x="838200" y="1526729"/>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itchFamily="34" charset="0" panose="020B0604020202020204"/>
              <a:buChar char="•"/>
              <a:defRPr sz="28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itchFamily="34" charset="0" panose="020B0604020202020204"/>
              <a:buChar char="•"/>
              <a:defRPr sz="24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itchFamily="34" charset="0" panose="020B0604020202020204"/>
              <a:buChar char="•"/>
              <a:defRPr sz="20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itchFamily="34" charset="0" panose="020B0604020202020204"/>
              <a:buChar char="•"/>
              <a:defRPr sz="18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itchFamily="34" charset="0" panose="020B0604020202020204"/>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panose="020B0604020202020204"/>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panose="020B0604020202020204"/>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panose="020B0604020202020204"/>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panose="020B0604020202020204"/>
              <a:buChar char="•"/>
              <a:defRPr sz="1800" kern="1200">
                <a:solidFill>
                  <a:schemeClr val="tx1"/>
                </a:solidFill>
                <a:latin typeface="+mn-lt"/>
                <a:ea typeface="+mn-ea"/>
                <a:cs typeface="+mn-cs"/>
              </a:defRPr>
            </a:lvl9pPr>
          </a:lstStyle>
          <a:p>
            <a:pPr marL="0" indent="0">
              <a:buNone/>
            </a:pPr>
            <a:r>
              <a:rPr lang="fr-FR" sz="1400">
                <a:solidFill>
                  <a:schemeClr val="bg1">
                    <a:alpha val="100000"/>
                  </a:schemeClr>
                </a:solidFill>
                <a:latin typeface="Avenir Next" pitchFamily="34" charset="0"/>
                <a:ea typeface="Avenir Next" pitchFamily="34" charset="0"/>
                <a:cs typeface="Avenir Next" pitchFamily="34" charset="0"/>
              </a:rPr>
              <a:t>Ce challenge, mis en œuvre en 2022, a pour vocation de créer une dynamique d’optimisation des bonnes pratiques des membres de l’association. La méthodologie établie sur une base de 12 critères permet  depuis 2022, de créer une dynamique d’optimisation des bonnes pratiques. La méthodologie permet un accompagnement pour la mise en œuvre et la mesure des progrès accomplis ou à accomplir. Il ne s’agit pas de juger mais de valoriser le partage des bonnes pratiques et des connaissances en pour la mise en œuvre et la mesure des progrès accomplis ou à accomplir.</a:t>
            </a:r>
          </a:p>
          <a:p>
            <a:endParaRPr lang="fr-FR" sz="1400">
              <a:solidFill>
                <a:schemeClr val="bg1">
                  <a:alpha val="100000"/>
                </a:schemeClr>
              </a:solidFill>
              <a:latin typeface="Avenir Next" pitchFamily="34" charset="0"/>
              <a:ea typeface="Avenir Next" pitchFamily="34" charset="0"/>
              <a:cs typeface="Avenir Next"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6">
            <a:lumMod val="50000"/>
            <a:alpha val="100000"/>
          </a:schemeClr>
        </a:solidFill>
      </p:bgPr>
    </p:bg>
    <p:spTree>
      <p:nvGrpSpPr>
        <p:cNvPr id="1" name=""/>
        <p:cNvGrpSpPr/>
        <p:nvPr/>
      </p:nvGrpSpPr>
      <p:grpSpPr>
        <a:xfrm>
          <a:off x="0" y="0"/>
          <a:ext cx="0" cy="0"/>
          <a:chOff x="0" y="0"/>
          <a:chExt cx="0" cy="0"/>
        </a:xfrm>
      </p:grpSpPr>
      <p:sp>
        <p:nvSpPr>
          <p:cNvPr id="2" name="Titre 1"/>
          <p:cNvSpPr>
            <a:spLocks noGrp="1" noEditPoints="1"/>
          </p:cNvSpPr>
          <p:nvPr>
            <p:ph type="title"/>
          </p:nvPr>
        </p:nvSpPr>
        <p:spPr/>
        <p:txBody>
          <a:bodyPr/>
          <a:lstStyle/>
          <a:p>
            <a:r>
              <a:rPr lang="fr-FR" sz="3600" b="1">
                <a:solidFill>
                  <a:schemeClr val="bg1">
                    <a:alpha val="100000"/>
                  </a:schemeClr>
                </a:solidFill>
                <a:latin typeface="Avenir Next" pitchFamily="34" charset="0"/>
                <a:ea typeface="Avenir Next" pitchFamily="34" charset="0"/>
                <a:cs typeface="Avenir Next" pitchFamily="34" charset="0"/>
              </a:rPr>
              <a:t>Balzac Paris</a:t>
            </a:r>
            <a:endParaRPr sz="3600" b="1">
              <a:solidFill>
                <a:schemeClr val="bg1">
                  <a:alpha val="100000"/>
                </a:schemeClr>
              </a:solidFill>
              <a:latin typeface="Avenir Next" pitchFamily="34" charset="0"/>
              <a:ea typeface="Avenir Next" pitchFamily="34" charset="0"/>
              <a:cs typeface="Avenir Next" pitchFamily="34" charset="0"/>
            </a:endParaRPr>
          </a:p>
        </p:txBody>
      </p:sp>
      <p:sp>
        <p:nvSpPr>
          <p:cNvPr id="3" name="Espace réservé au contenu 2"/>
          <p:cNvSpPr>
            <a:spLocks noGrp="1" noEditPoints="1"/>
          </p:cNvSpPr>
          <p:nvPr>
            <p:ph idx="1"/>
          </p:nvPr>
        </p:nvSpPr>
        <p:spPr>
          <a:xfrm>
            <a:off x="838200" y="1825625"/>
            <a:ext cx="4625083" cy="4351338"/>
          </a:xfrm>
        </p:spPr>
        <p:txBody>
          <a:bodyPr/>
          <a:lstStyle/>
          <a:p>
            <a:pPr marL="0" indent="0">
              <a:buNone/>
            </a:pPr>
            <a:r>
              <a:rPr lang="fr-FR" sz="1400">
                <a:solidFill>
                  <a:schemeClr val="bg1">
                    <a:alpha val="100000"/>
                  </a:schemeClr>
                </a:solidFill>
                <a:latin typeface="Avenir Next" pitchFamily="34" charset="0"/>
                <a:ea typeface="Avenir Next" pitchFamily="34" charset="0"/>
                <a:cs typeface="Avenir Next" pitchFamily="34" charset="0"/>
              </a:rPr>
              <a:t>Balzac Paris souhaite contrôler son déploiement de magasins, en appliquant le principe de sobriété. Après une première ouverture en 2022, rue d’Hauteville, la marque créée en 2014, entend limiter son nombre de boutiques à 5 à Paris, 4 en </a:t>
            </a:r>
            <a:r>
              <a:rPr lang="fr-FR" sz="1300">
                <a:solidFill>
                  <a:schemeClr val="bg1">
                    <a:alpha val="100000"/>
                  </a:schemeClr>
                </a:solidFill>
                <a:latin typeface="Avenir Next" pitchFamily="34" charset="0"/>
                <a:ea typeface="Avenir Next" pitchFamily="34" charset="0"/>
                <a:cs typeface="Avenir Next" pitchFamily="34" charset="0"/>
              </a:rPr>
              <a:t>province</a:t>
            </a:r>
            <a:r>
              <a:rPr lang="fr-FR" sz="1400">
                <a:solidFill>
                  <a:schemeClr val="bg1">
                    <a:alpha val="100000"/>
                  </a:schemeClr>
                </a:solidFill>
                <a:latin typeface="Avenir Next" pitchFamily="34" charset="0"/>
                <a:ea typeface="Avenir Next" pitchFamily="34" charset="0"/>
                <a:cs typeface="Avenir Next" pitchFamily="34" charset="0"/>
              </a:rPr>
              <a:t>. En 2025, elle devrait débuter son expansion en Europe, à Londres et Bruxelles, en appliquant le même principe.</a:t>
            </a:r>
          </a:p>
          <a:p>
            <a:pPr marL="0" indent="0">
              <a:buNone/>
            </a:pPr>
            <a:r>
              <a:rPr lang="fr-FR" sz="1400">
                <a:solidFill>
                  <a:schemeClr val="bg1">
                    <a:alpha val="100000"/>
                  </a:schemeClr>
                </a:solidFill>
                <a:latin typeface="Avenir Next" pitchFamily="34" charset="0"/>
                <a:ea typeface="Avenir Next" pitchFamily="34" charset="0"/>
                <a:cs typeface="Avenir Next" pitchFamily="34" charset="0"/>
              </a:rPr>
              <a:t>Pour l’architecture intérieure, Balzac Paris est accompagnée par le Cabinet RMGB. La sobriété des matières et des éléments modulaires s’appuie sur l’artisanat local avec du bois 100 % certifié made in France, tout comme pour les tissus, tous fournis par la maison Pierre Frey.</a:t>
            </a:r>
          </a:p>
          <a:p>
            <a:pPr marL="0" indent="0">
              <a:buNone/>
            </a:pPr>
            <a:endParaRPr lang="fr-FR" sz="1400">
              <a:solidFill>
                <a:schemeClr val="bg1">
                  <a:alpha val="100000"/>
                </a:schemeClr>
              </a:solidFill>
              <a:latin typeface="Avenir Next" pitchFamily="34" charset="0"/>
              <a:ea typeface="Avenir Next" pitchFamily="34" charset="0"/>
              <a:cs typeface="Avenir Next" pitchFamily="34" charset="0"/>
            </a:endParaRPr>
          </a:p>
        </p:txBody>
      </p:sp>
      <p:pic>
        <p:nvPicPr>
          <p:cNvPr id="7" name="Image 6"/>
          <p:cNvPicPr>
            <a:picLocks noChangeAspect="1"/>
          </p:cNvPicPr>
          <p:nvPr/>
        </p:nvPicPr>
        <p:blipFill>
          <a:blip r:embed="rId1"/>
          <a:srcRect/>
          <a:stretch>
            <a:fillRect/>
          </a:stretch>
        </p:blipFill>
        <p:spPr>
          <a:xfrm>
            <a:off x="6449066" y="365125"/>
            <a:ext cx="4358880" cy="5811839"/>
          </a:xfrm>
          <a:prstGeom prst="rect">
            <a:avLst/>
          </a:prstGeom>
        </p:spPr>
      </p:pic>
      <p:sp>
        <p:nvSpPr>
          <p:cNvPr id="8" name="Espace réservé au contenu 2"/>
          <p:cNvSpPr/>
          <p:nvPr/>
        </p:nvSpPr>
        <p:spPr>
          <a:xfrm>
            <a:off x="838200" y="1253331"/>
            <a:ext cx="4625083"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itchFamily="34" charset="0" panose="020B0604020202020204"/>
              <a:buChar char="•"/>
              <a:defRPr sz="28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itchFamily="34" charset="0" panose="020B0604020202020204"/>
              <a:buChar char="•"/>
              <a:defRPr sz="24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itchFamily="34" charset="0" panose="020B0604020202020204"/>
              <a:buChar char="•"/>
              <a:defRPr sz="20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itchFamily="34" charset="0" panose="020B0604020202020204"/>
              <a:buChar char="•"/>
              <a:defRPr sz="18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itchFamily="34" charset="0" panose="020B0604020202020204"/>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panose="020B0604020202020204"/>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panose="020B0604020202020204"/>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panose="020B0604020202020204"/>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panose="020B0604020202020204"/>
              <a:buChar char="•"/>
              <a:defRPr sz="1800" kern="1200">
                <a:solidFill>
                  <a:schemeClr val="tx1"/>
                </a:solidFill>
                <a:latin typeface="+mn-lt"/>
                <a:ea typeface="+mn-ea"/>
                <a:cs typeface="+mn-cs"/>
              </a:defRPr>
            </a:lvl9pPr>
          </a:lstStyle>
          <a:p>
            <a:pPr marL="0" indent="0">
              <a:buNone/>
            </a:pPr>
            <a:r>
              <a:rPr lang="fr-FR" sz="1400">
                <a:solidFill>
                  <a:schemeClr val="bg1">
                    <a:alpha val="100000"/>
                  </a:schemeClr>
                </a:solidFill>
                <a:latin typeface="Avenir Next" pitchFamily="34" charset="0"/>
                <a:ea typeface="Avenir Next" pitchFamily="34" charset="0"/>
                <a:cs typeface="Avenir Next" pitchFamily="34" charset="0"/>
              </a:rPr>
              <a:t>116 Rue du Bac, 75007 Paris</a:t>
            </a:r>
          </a:p>
          <a:p>
            <a:pPr marL="0" indent="0">
              <a:buNone/>
            </a:pPr>
            <a:endParaRPr lang="fr-FR" sz="1400">
              <a:solidFill>
                <a:schemeClr val="bg1">
                  <a:alpha val="100000"/>
                </a:schemeClr>
              </a:solidFill>
              <a:latin typeface="Avenir Next" pitchFamily="34" charset="0"/>
              <a:ea typeface="Avenir Next" pitchFamily="34" charset="0"/>
              <a:cs typeface="Avenir Next" pitchFamily="34" charset="0"/>
            </a:endParaRPr>
          </a:p>
        </p:txBody>
      </p:sp>
      <p:sp>
        <p:nvSpPr>
          <p:cNvPr id="10" name="Sous-titre 2"/>
          <p:cNvSpPr/>
          <p:nvPr/>
        </p:nvSpPr>
        <p:spPr>
          <a:xfrm>
            <a:off x="0" y="6324556"/>
            <a:ext cx="12192000" cy="53344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itchFamily="34" charset="0" panose="020B0604020202020204"/>
              <a:buNone/>
              <a:defRPr sz="2400" kern="1200">
                <a:solidFill>
                  <a:schemeClr val="bg1">
                    <a:lumMod val="85000"/>
                  </a:schemeClr>
                </a:solidFill>
                <a:latin typeface="+mn-lt"/>
                <a:ea typeface="+mn-ea"/>
                <a:cs typeface="+mn-cs"/>
              </a:defRPr>
            </a:lvl1pPr>
            <a:lvl2pPr marL="457200" indent="0" algn="ctr" defTabSz="914400" rtl="0" eaLnBrk="1" latinLnBrk="0" hangingPunct="1">
              <a:lnSpc>
                <a:spcPct val="90000"/>
              </a:lnSpc>
              <a:spcBef>
                <a:spcPts val="500"/>
              </a:spcBef>
              <a:buFont typeface="Arial" pitchFamily="34" charset="0" panose="020B0604020202020204"/>
              <a:buNone/>
              <a:defRPr sz="20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500"/>
              </a:spcBef>
              <a:buFont typeface="Arial" pitchFamily="34" charset="0" panose="020B0604020202020204"/>
              <a:buNone/>
              <a:defRPr sz="18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500"/>
              </a:spcBef>
              <a:buFont typeface="Arial" pitchFamily="34" charset="0" panose="020B0604020202020204"/>
              <a:buNone/>
              <a:defRPr sz="16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500"/>
              </a:spcBef>
              <a:buFont typeface="Arial" pitchFamily="34" charset="0" panose="020B0604020202020204"/>
              <a:buNone/>
              <a:defRPr sz="16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500"/>
              </a:spcBef>
              <a:buFont typeface="Arial" pitchFamily="34" charset="0" panose="020B0604020202020204"/>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itchFamily="34" charset="0" panose="020B0604020202020204"/>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itchFamily="34" charset="0" panose="020B0604020202020204"/>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itchFamily="34" charset="0" panose="020B0604020202020204"/>
              <a:buNone/>
              <a:defRPr sz="1600" kern="1200">
                <a:solidFill>
                  <a:schemeClr val="tx1"/>
                </a:solidFill>
                <a:latin typeface="+mn-lt"/>
                <a:ea typeface="+mn-ea"/>
                <a:cs typeface="+mn-cs"/>
              </a:defRPr>
            </a:lvl9pPr>
          </a:lstStyle>
          <a:p>
            <a:r>
              <a:rPr lang="fr-FR" altLang="en-US" sz="1600" b="1">
                <a:solidFill>
                  <a:schemeClr val="bg1">
                    <a:alpha val="100000"/>
                  </a:schemeClr>
                </a:solidFill>
                <a:latin typeface="Avenir Next" pitchFamily="34" charset="0"/>
                <a:ea typeface="Avenir Next" pitchFamily="34" charset="0"/>
                <a:cs typeface="Avenir Next" pitchFamily="34" charset="0"/>
              </a:rPr>
              <a:t>Green Store Challenge </a:t>
            </a:r>
            <a:r>
              <a:rPr lang="fr-FR" altLang="en-US" sz="1600" b="0">
                <a:solidFill>
                  <a:schemeClr val="bg1">
                    <a:alpha val="100000"/>
                  </a:schemeClr>
                </a:solidFill>
                <a:latin typeface="Avenir Next" pitchFamily="34" charset="0"/>
                <a:ea typeface="Avenir Next" pitchFamily="34" charset="0"/>
                <a:cs typeface="Avenir Next" pitchFamily="34" charset="0"/>
              </a:rPr>
              <a:t>LVMH x PARIS GOOD FASHION</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6">
            <a:lumMod val="50000"/>
            <a:alpha val="100000"/>
          </a:schemeClr>
        </a:solidFill>
      </p:bgPr>
    </p:bg>
    <p:spTree>
      <p:nvGrpSpPr>
        <p:cNvPr id="1" name=""/>
        <p:cNvGrpSpPr/>
        <p:nvPr/>
      </p:nvGrpSpPr>
      <p:grpSpPr>
        <a:xfrm>
          <a:off x="0" y="0"/>
          <a:ext cx="0" cy="0"/>
          <a:chOff x="0" y="0"/>
          <a:chExt cx="0" cy="0"/>
        </a:xfrm>
      </p:grpSpPr>
      <p:sp>
        <p:nvSpPr>
          <p:cNvPr id="2" name="Titre 1"/>
          <p:cNvSpPr>
            <a:spLocks noGrp="1" noEditPoints="1"/>
          </p:cNvSpPr>
          <p:nvPr>
            <p:ph type="title"/>
          </p:nvPr>
        </p:nvSpPr>
        <p:spPr>
          <a:xfrm>
            <a:off x="838200" y="589297"/>
            <a:ext cx="10515600" cy="1325563"/>
          </a:xfrm>
        </p:spPr>
        <p:txBody>
          <a:bodyPr/>
          <a:lstStyle/>
          <a:p>
            <a:r>
              <a:rPr lang="fr-FR" sz="3600" b="1">
                <a:solidFill>
                  <a:schemeClr val="bg1">
                    <a:alpha val="100000"/>
                  </a:schemeClr>
                </a:solidFill>
                <a:latin typeface="Avenir Next" pitchFamily="34" charset="0"/>
                <a:ea typeface="Avenir Next" pitchFamily="34" charset="0"/>
                <a:cs typeface="Avenir Next" pitchFamily="34" charset="0"/>
              </a:rPr>
              <a:t>Chloé</a:t>
            </a:r>
          </a:p>
          <a:p>
            <a:endParaRPr lang="fr-FR" sz="3600" b="1">
              <a:solidFill>
                <a:schemeClr val="bg1">
                  <a:alpha val="100000"/>
                </a:schemeClr>
              </a:solidFill>
              <a:latin typeface="Avenir Next" pitchFamily="34" charset="0"/>
              <a:ea typeface="Avenir Next" pitchFamily="34" charset="0"/>
              <a:cs typeface="Avenir Next" pitchFamily="34" charset="0"/>
            </a:endParaRPr>
          </a:p>
        </p:txBody>
      </p:sp>
      <p:sp>
        <p:nvSpPr>
          <p:cNvPr id="3" name="Espace réservé au contenu 2"/>
          <p:cNvSpPr>
            <a:spLocks noGrp="1" noEditPoints="1"/>
          </p:cNvSpPr>
          <p:nvPr>
            <p:ph idx="1"/>
          </p:nvPr>
        </p:nvSpPr>
        <p:spPr>
          <a:xfrm>
            <a:off x="838200" y="1249909"/>
            <a:ext cx="4576715" cy="4351338"/>
          </a:xfrm>
        </p:spPr>
        <p:txBody>
          <a:bodyPr/>
          <a:lstStyle/>
          <a:p>
            <a:pPr marL="0" indent="0">
              <a:buNone/>
            </a:pPr>
            <a:r>
              <a:rPr lang="fr-FR" sz="1300">
                <a:solidFill>
                  <a:schemeClr val="bg1">
                    <a:alpha val="100000"/>
                  </a:schemeClr>
                </a:solidFill>
                <a:latin typeface="Avenir Next" pitchFamily="34" charset="0"/>
                <a:ea typeface="Avenir Next" pitchFamily="34" charset="0"/>
                <a:cs typeface="Avenir Next" pitchFamily="34" charset="0"/>
              </a:rPr>
              <a:t>Corner du Bon Marché</a:t>
            </a:r>
            <a:br>
              <a:rPr lang="fr-FR" sz="1300">
                <a:solidFill>
                  <a:schemeClr val="bg1">
                    <a:alpha val="100000"/>
                  </a:schemeClr>
                </a:solidFill>
                <a:latin typeface="Avenir Next" pitchFamily="34" charset="0"/>
                <a:ea typeface="Avenir Next" pitchFamily="34" charset="0"/>
                <a:cs typeface="Avenir Next" pitchFamily="34" charset="0"/>
              </a:rPr>
            </a:br>
            <a:r>
              <a:rPr lang="fr-FR" sz="1300">
                <a:solidFill>
                  <a:schemeClr val="bg1">
                    <a:alpha val="100000"/>
                  </a:schemeClr>
                </a:solidFill>
                <a:latin typeface="Avenir Next" pitchFamily="34" charset="0"/>
                <a:ea typeface="Avenir Next" pitchFamily="34" charset="0"/>
                <a:cs typeface="Avenir Next" pitchFamily="34" charset="0"/>
              </a:rPr>
              <a:t>24 rue de Sèvres, 75007 Paris</a:t>
            </a:r>
          </a:p>
          <a:p>
            <a:pPr marL="0" indent="0">
              <a:buNone/>
            </a:pPr>
            <a:endParaRPr lang="fr-FR" sz="1300">
              <a:solidFill>
                <a:schemeClr val="bg1">
                  <a:alpha val="100000"/>
                </a:schemeClr>
              </a:solidFill>
              <a:latin typeface="Avenir Next" pitchFamily="34" charset="0"/>
              <a:ea typeface="Avenir Next" pitchFamily="34" charset="0"/>
              <a:cs typeface="Avenir Next" pitchFamily="34" charset="0"/>
            </a:endParaRPr>
          </a:p>
          <a:p>
            <a:pPr marL="0" indent="0">
              <a:buNone/>
            </a:pPr>
            <a:r>
              <a:rPr lang="fr-FR" sz="1300">
                <a:solidFill>
                  <a:schemeClr val="bg1">
                    <a:alpha val="100000"/>
                  </a:schemeClr>
                </a:solidFill>
                <a:latin typeface="Avenir Next" pitchFamily="34" charset="0"/>
                <a:ea typeface="Avenir Next" pitchFamily="34" charset="0"/>
                <a:cs typeface="Avenir Next" pitchFamily="34" charset="0"/>
              </a:rPr>
              <a:t>Le corner de Chloé a obtenu la première place du Greenstore Challenge 2023 dans la catégorie Corner Grands Magasins.</a:t>
            </a:r>
          </a:p>
          <a:p>
            <a:pPr marL="0" indent="0">
              <a:buNone/>
            </a:pPr>
            <a:r>
              <a:rPr sz="1300">
                <a:solidFill>
                  <a:schemeClr val="bg1">
                    <a:alpha val="100000"/>
                  </a:schemeClr>
                </a:solidFill>
                <a:latin typeface="Avenir Next" pitchFamily="34" charset="0"/>
                <a:ea typeface="Avenir Next" pitchFamily="34" charset="0"/>
                <a:cs typeface="Avenir Next" pitchFamily="34" charset="0"/>
              </a:rPr>
              <a:t>Le projet se distingue notamment par </a:t>
            </a:r>
            <a:r>
              <a:rPr lang="fr-FR" sz="1300">
                <a:solidFill>
                  <a:schemeClr val="bg1">
                    <a:alpha val="100000"/>
                  </a:schemeClr>
                </a:solidFill>
                <a:latin typeface="Avenir Next" pitchFamily="34" charset="0"/>
                <a:ea typeface="Avenir Next" pitchFamily="34" charset="0"/>
                <a:cs typeface="Avenir Next" pitchFamily="34" charset="0"/>
              </a:rPr>
              <a:t>la complétude de son dossier et </a:t>
            </a:r>
            <a:r>
              <a:rPr sz="1300">
                <a:solidFill>
                  <a:schemeClr val="bg1">
                    <a:alpha val="100000"/>
                  </a:schemeClr>
                </a:solidFill>
                <a:latin typeface="Avenir Next" pitchFamily="34" charset="0"/>
                <a:ea typeface="Avenir Next" pitchFamily="34" charset="0"/>
                <a:cs typeface="Avenir Next" pitchFamily="34" charset="0"/>
              </a:rPr>
              <a:t>le fait que 100% des éléments neuf</a:t>
            </a:r>
            <a:r>
              <a:rPr lang="fr-FR" sz="1300">
                <a:solidFill>
                  <a:schemeClr val="bg1">
                    <a:alpha val="100000"/>
                  </a:schemeClr>
                </a:solidFill>
                <a:latin typeface="Avenir Next" pitchFamily="34" charset="0"/>
                <a:ea typeface="Avenir Next" pitchFamily="34" charset="0"/>
                <a:cs typeface="Avenir Next" pitchFamily="34" charset="0"/>
              </a:rPr>
              <a:t>s</a:t>
            </a:r>
            <a:r>
              <a:rPr sz="1300">
                <a:solidFill>
                  <a:schemeClr val="bg1">
                    <a:alpha val="100000"/>
                  </a:schemeClr>
                </a:solidFill>
                <a:latin typeface="Avenir Next" pitchFamily="34" charset="0"/>
                <a:ea typeface="Avenir Next" pitchFamily="34" charset="0"/>
                <a:cs typeface="Avenir Next" pitchFamily="34" charset="0"/>
              </a:rPr>
              <a:t> en bois sont tracés et certifiés et que </a:t>
            </a:r>
            <a:r>
              <a:rPr lang="fr-FR" sz="1300">
                <a:solidFill>
                  <a:schemeClr val="bg1">
                    <a:alpha val="100000"/>
                  </a:schemeClr>
                </a:solidFill>
                <a:latin typeface="Avenir Next" pitchFamily="34" charset="0"/>
                <a:ea typeface="Avenir Next" pitchFamily="34" charset="0"/>
                <a:cs typeface="Avenir Next" pitchFamily="34" charset="0"/>
              </a:rPr>
              <a:t>les seuls</a:t>
            </a:r>
            <a:r>
              <a:rPr sz="1300">
                <a:solidFill>
                  <a:schemeClr val="bg1">
                    <a:alpha val="100000"/>
                  </a:schemeClr>
                </a:solidFill>
                <a:latin typeface="Avenir Next" pitchFamily="34" charset="0"/>
                <a:ea typeface="Avenir Next" pitchFamily="34" charset="0"/>
                <a:cs typeface="Avenir Next" pitchFamily="34" charset="0"/>
              </a:rPr>
              <a:t> éléments d’aménagement </a:t>
            </a:r>
            <a:r>
              <a:rPr lang="fr-FR" sz="1300">
                <a:solidFill>
                  <a:schemeClr val="bg1">
                    <a:alpha val="100000"/>
                  </a:schemeClr>
                </a:solidFill>
                <a:latin typeface="Avenir Next" pitchFamily="34" charset="0"/>
                <a:ea typeface="Avenir Next" pitchFamily="34" charset="0"/>
                <a:cs typeface="Avenir Next" pitchFamily="34" charset="0"/>
              </a:rPr>
              <a:t>non certifiés </a:t>
            </a:r>
            <a:r>
              <a:rPr sz="1300">
                <a:solidFill>
                  <a:schemeClr val="bg1">
                    <a:alpha val="100000"/>
                  </a:schemeClr>
                </a:solidFill>
                <a:latin typeface="Avenir Next" pitchFamily="34" charset="0"/>
                <a:ea typeface="Avenir Next" pitchFamily="34" charset="0"/>
                <a:cs typeface="Avenir Next" pitchFamily="34" charset="0"/>
              </a:rPr>
              <a:t>sont de seconde main.</a:t>
            </a:r>
          </a:p>
        </p:txBody>
      </p:sp>
      <p:sp>
        <p:nvSpPr>
          <p:cNvPr id="8" name="Sous-titre 2"/>
          <p:cNvSpPr/>
          <p:nvPr/>
        </p:nvSpPr>
        <p:spPr>
          <a:xfrm>
            <a:off x="0" y="6324556"/>
            <a:ext cx="12192000" cy="53344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itchFamily="34" charset="0" panose="020B0604020202020204"/>
              <a:buNone/>
              <a:defRPr sz="2400" kern="1200">
                <a:solidFill>
                  <a:schemeClr val="bg1">
                    <a:lumMod val="85000"/>
                  </a:schemeClr>
                </a:solidFill>
                <a:latin typeface="+mn-lt"/>
                <a:ea typeface="+mn-ea"/>
                <a:cs typeface="+mn-cs"/>
              </a:defRPr>
            </a:lvl1pPr>
            <a:lvl2pPr marL="457200" indent="0" algn="ctr" defTabSz="914400" rtl="0" eaLnBrk="1" latinLnBrk="0" hangingPunct="1">
              <a:lnSpc>
                <a:spcPct val="90000"/>
              </a:lnSpc>
              <a:spcBef>
                <a:spcPts val="500"/>
              </a:spcBef>
              <a:buFont typeface="Arial" pitchFamily="34" charset="0" panose="020B0604020202020204"/>
              <a:buNone/>
              <a:defRPr sz="20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500"/>
              </a:spcBef>
              <a:buFont typeface="Arial" pitchFamily="34" charset="0" panose="020B0604020202020204"/>
              <a:buNone/>
              <a:defRPr sz="18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500"/>
              </a:spcBef>
              <a:buFont typeface="Arial" pitchFamily="34" charset="0" panose="020B0604020202020204"/>
              <a:buNone/>
              <a:defRPr sz="16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500"/>
              </a:spcBef>
              <a:buFont typeface="Arial" pitchFamily="34" charset="0" panose="020B0604020202020204"/>
              <a:buNone/>
              <a:defRPr sz="16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500"/>
              </a:spcBef>
              <a:buFont typeface="Arial" pitchFamily="34" charset="0" panose="020B0604020202020204"/>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itchFamily="34" charset="0" panose="020B0604020202020204"/>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itchFamily="34" charset="0" panose="020B0604020202020204"/>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itchFamily="34" charset="0" panose="020B0604020202020204"/>
              <a:buNone/>
              <a:defRPr sz="1600" kern="1200">
                <a:solidFill>
                  <a:schemeClr val="tx1"/>
                </a:solidFill>
                <a:latin typeface="+mn-lt"/>
                <a:ea typeface="+mn-ea"/>
                <a:cs typeface="+mn-cs"/>
              </a:defRPr>
            </a:lvl9pPr>
          </a:lstStyle>
          <a:p>
            <a:r>
              <a:rPr lang="fr-FR" altLang="en-US" sz="1600" b="1">
                <a:solidFill>
                  <a:schemeClr val="bg1">
                    <a:alpha val="100000"/>
                  </a:schemeClr>
                </a:solidFill>
                <a:latin typeface="Avenir Next" pitchFamily="34" charset="0"/>
                <a:ea typeface="Avenir Next" pitchFamily="34" charset="0"/>
                <a:cs typeface="Avenir Next" pitchFamily="34" charset="0"/>
              </a:rPr>
              <a:t>Green Store Challenge </a:t>
            </a:r>
            <a:r>
              <a:rPr lang="fr-FR" altLang="en-US" sz="1600" b="0">
                <a:solidFill>
                  <a:schemeClr val="bg1">
                    <a:alpha val="100000"/>
                  </a:schemeClr>
                </a:solidFill>
                <a:latin typeface="Avenir Next" pitchFamily="34" charset="0"/>
                <a:ea typeface="Avenir Next" pitchFamily="34" charset="0"/>
                <a:cs typeface="Avenir Next" pitchFamily="34" charset="0"/>
              </a:rPr>
              <a:t>LVMH x PARIS GOOD FASHION</a:t>
            </a:r>
          </a:p>
        </p:txBody>
      </p:sp>
      <p:pic>
        <p:nvPicPr>
          <p:cNvPr id="10" name="Image 9"/>
          <p:cNvPicPr>
            <a:picLocks noChangeAspect="1"/>
          </p:cNvPicPr>
          <p:nvPr/>
        </p:nvPicPr>
        <p:blipFill>
          <a:blip r:embed="rId1"/>
          <a:srcRect/>
          <a:stretch>
            <a:fillRect/>
          </a:stretch>
        </p:blipFill>
        <p:spPr>
          <a:xfrm>
            <a:off x="6265605" y="330521"/>
            <a:ext cx="4386573" cy="5848764"/>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6">
            <a:lumMod val="50000"/>
            <a:alpha val="100000"/>
          </a:schemeClr>
        </a:solidFill>
      </p:bgPr>
    </p:bg>
    <p:spTree>
      <p:nvGrpSpPr>
        <p:cNvPr id="1" name=""/>
        <p:cNvGrpSpPr/>
        <p:nvPr/>
      </p:nvGrpSpPr>
      <p:grpSpPr>
        <a:xfrm>
          <a:off x="0" y="0"/>
          <a:ext cx="0" cy="0"/>
          <a:chOff x="0" y="0"/>
          <a:chExt cx="0" cy="0"/>
        </a:xfrm>
      </p:grpSpPr>
      <p:sp>
        <p:nvSpPr>
          <p:cNvPr id="2" name="Titre 1"/>
          <p:cNvSpPr>
            <a:spLocks noGrp="1" noEditPoints="1"/>
          </p:cNvSpPr>
          <p:nvPr>
            <p:ph type="title"/>
          </p:nvPr>
        </p:nvSpPr>
        <p:spPr/>
        <p:txBody>
          <a:bodyPr/>
          <a:lstStyle/>
          <a:p>
            <a:r>
              <a:rPr lang="fr-FR" b="1">
                <a:solidFill>
                  <a:schemeClr val="bg1">
                    <a:alpha val="100000"/>
                  </a:schemeClr>
                </a:solidFill>
                <a:latin typeface="Avenir Next" pitchFamily="34" charset="0"/>
                <a:ea typeface="Avenir Next" pitchFamily="34" charset="0"/>
                <a:cs typeface="Avenir Next" pitchFamily="34" charset="0"/>
              </a:rPr>
              <a:t>Christian Louboutin</a:t>
            </a:r>
          </a:p>
        </p:txBody>
      </p:sp>
      <p:sp>
        <p:nvSpPr>
          <p:cNvPr id="3" name="Espace réservé au contenu 2"/>
          <p:cNvSpPr>
            <a:spLocks noGrp="1" noEditPoints="1"/>
          </p:cNvSpPr>
          <p:nvPr>
            <p:ph idx="1"/>
          </p:nvPr>
        </p:nvSpPr>
        <p:spPr>
          <a:xfrm>
            <a:off x="956508" y="1301496"/>
            <a:ext cx="4329384" cy="4875467"/>
          </a:xfrm>
        </p:spPr>
        <p:txBody>
          <a:bodyPr/>
          <a:lstStyle/>
          <a:p>
            <a:pPr marL="0" indent="0">
              <a:buNone/>
            </a:pPr>
            <a:r>
              <a:rPr lang="fr-FR" sz="1300">
                <a:solidFill>
                  <a:schemeClr val="bg1">
                    <a:alpha val="100000"/>
                  </a:schemeClr>
                </a:solidFill>
                <a:latin typeface="Avenir Next" pitchFamily="34" charset="0"/>
                <a:ea typeface="Avenir Next" pitchFamily="34" charset="0"/>
                <a:cs typeface="Avenir Next" pitchFamily="34" charset="0"/>
              </a:rPr>
              <a:t>5 avenue de Grande Bretagne, Monaco</a:t>
            </a:r>
          </a:p>
          <a:p>
            <a:pPr marL="0" indent="0">
              <a:buNone/>
            </a:pPr>
            <a:endParaRPr lang="fr-FR" sz="1300">
              <a:solidFill>
                <a:schemeClr val="bg1">
                  <a:alpha val="100000"/>
                </a:schemeClr>
              </a:solidFill>
              <a:latin typeface="Avenir Next" pitchFamily="34" charset="0"/>
              <a:ea typeface="Avenir Next" pitchFamily="34" charset="0"/>
              <a:cs typeface="Avenir Next" pitchFamily="34" charset="0"/>
            </a:endParaRPr>
          </a:p>
          <a:p>
            <a:pPr marL="0" indent="0">
              <a:buNone/>
            </a:pPr>
            <a:r>
              <a:rPr lang="fr-FR" sz="1300">
                <a:solidFill>
                  <a:schemeClr val="bg1">
                    <a:alpha val="100000"/>
                  </a:schemeClr>
                </a:solidFill>
                <a:latin typeface="Avenir Next" pitchFamily="34" charset="0"/>
                <a:ea typeface="Avenir Next" pitchFamily="34" charset="0"/>
                <a:cs typeface="Avenir Next" pitchFamily="34" charset="0"/>
              </a:rPr>
              <a:t>Dans le cadre de sa dynamique autour du développement durable, la marque Louboutin accorde une attention particulière à ses magasins. </a:t>
            </a:r>
          </a:p>
          <a:p>
            <a:pPr marL="0" indent="0">
              <a:buNone/>
            </a:pPr>
            <a:r>
              <a:rPr lang="fr-FR" sz="1300">
                <a:solidFill>
                  <a:schemeClr val="bg1">
                    <a:alpha val="100000"/>
                  </a:schemeClr>
                </a:solidFill>
                <a:latin typeface="Avenir Next" pitchFamily="34" charset="0"/>
                <a:ea typeface="Avenir Next" pitchFamily="34" charset="0"/>
                <a:cs typeface="Avenir Next" pitchFamily="34" charset="0"/>
              </a:rPr>
              <a:t>Au-delà de l’offre de réparation mise en place à Paris, Galerie Véronique Dodat, il est à noter dans son magasin de Monaco notamment deux bonnes performances environnementales  dans les scopes </a:t>
            </a:r>
            <a:br>
              <a:rPr lang="fr-FR" sz="1300">
                <a:solidFill>
                  <a:schemeClr val="bg1">
                    <a:alpha val="100000"/>
                  </a:schemeClr>
                </a:solidFill>
                <a:latin typeface="Avenir Next" pitchFamily="34" charset="0"/>
                <a:ea typeface="Avenir Next" pitchFamily="34" charset="0"/>
                <a:cs typeface="Avenir Next" pitchFamily="34" charset="0"/>
              </a:rPr>
            </a:br>
            <a:r>
              <a:rPr lang="fr-FR" sz="1300">
                <a:solidFill>
                  <a:schemeClr val="bg1">
                    <a:alpha val="100000"/>
                  </a:schemeClr>
                </a:solidFill>
                <a:latin typeface="Avenir Next" pitchFamily="34" charset="0"/>
                <a:ea typeface="Avenir Next" pitchFamily="34" charset="0"/>
                <a:cs typeface="Avenir Next" pitchFamily="34" charset="0"/>
              </a:rPr>
              <a:t>1 &amp; 2 avec une valeur </a:t>
            </a:r>
            <a:r>
              <a:rPr sz="1300">
                <a:solidFill>
                  <a:schemeClr val="bg1">
                    <a:alpha val="100000"/>
                  </a:schemeClr>
                </a:solidFill>
                <a:latin typeface="Avenir Next" pitchFamily="34" charset="0"/>
                <a:ea typeface="Avenir Next" pitchFamily="34" charset="0"/>
                <a:cs typeface="Avenir Next" pitchFamily="34" charset="0"/>
              </a:rPr>
              <a:t> très élevée (7,1) </a:t>
            </a:r>
            <a:r>
              <a:rPr lang="fr-FR" sz="1300">
                <a:solidFill>
                  <a:schemeClr val="bg1">
                    <a:alpha val="100000"/>
                  </a:schemeClr>
                </a:solidFill>
                <a:latin typeface="Avenir Next" pitchFamily="34" charset="0"/>
                <a:ea typeface="Avenir Next" pitchFamily="34" charset="0"/>
                <a:cs typeface="Avenir Next" pitchFamily="34" charset="0"/>
              </a:rPr>
              <a:t>de son efficacité énergétique </a:t>
            </a:r>
            <a:r>
              <a:rPr sz="1300">
                <a:solidFill>
                  <a:schemeClr val="bg1">
                    <a:alpha val="100000"/>
                  </a:schemeClr>
                </a:solidFill>
                <a:latin typeface="Avenir Next" pitchFamily="34" charset="0"/>
                <a:ea typeface="Avenir Next" pitchFamily="34" charset="0"/>
                <a:cs typeface="Avenir Next" pitchFamily="34" charset="0"/>
              </a:rPr>
              <a:t>par rapport à la valeur conseillée (supérieur à 4 ou 5)</a:t>
            </a:r>
            <a:r>
              <a:rPr lang="fr-FR" sz="1300">
                <a:solidFill>
                  <a:schemeClr val="bg1">
                    <a:alpha val="100000"/>
                  </a:schemeClr>
                </a:solidFill>
                <a:latin typeface="Avenir Next" pitchFamily="34" charset="0"/>
                <a:ea typeface="Avenir Next" pitchFamily="34" charset="0"/>
                <a:cs typeface="Avenir Next" pitchFamily="34" charset="0"/>
              </a:rPr>
              <a:t>.</a:t>
            </a:r>
          </a:p>
          <a:p>
            <a:pPr marL="0" indent="0">
              <a:buNone/>
            </a:pPr>
            <a:endParaRPr lang="fr-FR" sz="1300">
              <a:solidFill>
                <a:schemeClr val="bg1">
                  <a:alpha val="100000"/>
                </a:schemeClr>
              </a:solidFill>
              <a:latin typeface="Avenir Next" pitchFamily="34" charset="0"/>
              <a:ea typeface="Avenir Next" pitchFamily="34" charset="0"/>
              <a:cs typeface="Avenir Next" pitchFamily="34" charset="0"/>
            </a:endParaRPr>
          </a:p>
          <a:p>
            <a:pPr marL="0" indent="0">
              <a:buNone/>
            </a:pPr>
            <a:r>
              <a:rPr lang="fr-FR" sz="1300">
                <a:solidFill>
                  <a:schemeClr val="bg1">
                    <a:alpha val="100000"/>
                  </a:schemeClr>
                </a:solidFill>
                <a:latin typeface="Avenir Next" pitchFamily="34" charset="0"/>
                <a:ea typeface="Avenir Next" pitchFamily="34" charset="0"/>
                <a:cs typeface="Avenir Next" pitchFamily="34" charset="0"/>
              </a:rPr>
              <a:t>De la même manière, il est a noter de faibles é</a:t>
            </a:r>
            <a:r>
              <a:rPr sz="1300">
                <a:solidFill>
                  <a:schemeClr val="bg1">
                    <a:alpha val="100000"/>
                  </a:schemeClr>
                </a:solidFill>
                <a:latin typeface="Avenir Next" pitchFamily="34" charset="0"/>
                <a:ea typeface="Avenir Next" pitchFamily="34" charset="0"/>
                <a:cs typeface="Avenir Next" pitchFamily="34" charset="0"/>
              </a:rPr>
              <a:t>missions CO2 transport  lié au déplacement des salariés.</a:t>
            </a:r>
          </a:p>
        </p:txBody>
      </p:sp>
      <p:pic>
        <p:nvPicPr>
          <p:cNvPr id="6" name="Image 5"/>
          <p:cNvPicPr>
            <a:picLocks noChangeAspect="1"/>
          </p:cNvPicPr>
          <p:nvPr/>
        </p:nvPicPr>
        <p:blipFill>
          <a:blip r:embed="rId1"/>
          <a:srcRect/>
          <a:stretch>
            <a:fillRect/>
          </a:stretch>
        </p:blipFill>
        <p:spPr>
          <a:xfrm>
            <a:off x="6096000" y="1574544"/>
            <a:ext cx="5686501" cy="4602419"/>
          </a:xfrm>
          <a:prstGeom prst="rect">
            <a:avLst/>
          </a:prstGeom>
        </p:spPr>
      </p:pic>
      <p:sp>
        <p:nvSpPr>
          <p:cNvPr id="8" name="Sous-titre 2"/>
          <p:cNvSpPr/>
          <p:nvPr/>
        </p:nvSpPr>
        <p:spPr>
          <a:xfrm>
            <a:off x="0" y="6324556"/>
            <a:ext cx="12192000" cy="53344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itchFamily="34" charset="0" panose="020B0604020202020204"/>
              <a:buNone/>
              <a:defRPr sz="2400" kern="1200">
                <a:solidFill>
                  <a:schemeClr val="bg1">
                    <a:lumMod val="85000"/>
                  </a:schemeClr>
                </a:solidFill>
                <a:latin typeface="+mn-lt"/>
                <a:ea typeface="+mn-ea"/>
                <a:cs typeface="+mn-cs"/>
              </a:defRPr>
            </a:lvl1pPr>
            <a:lvl2pPr marL="457200" indent="0" algn="ctr" defTabSz="914400" rtl="0" eaLnBrk="1" latinLnBrk="0" hangingPunct="1">
              <a:lnSpc>
                <a:spcPct val="90000"/>
              </a:lnSpc>
              <a:spcBef>
                <a:spcPts val="500"/>
              </a:spcBef>
              <a:buFont typeface="Arial" pitchFamily="34" charset="0" panose="020B0604020202020204"/>
              <a:buNone/>
              <a:defRPr sz="20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500"/>
              </a:spcBef>
              <a:buFont typeface="Arial" pitchFamily="34" charset="0" panose="020B0604020202020204"/>
              <a:buNone/>
              <a:defRPr sz="18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500"/>
              </a:spcBef>
              <a:buFont typeface="Arial" pitchFamily="34" charset="0" panose="020B0604020202020204"/>
              <a:buNone/>
              <a:defRPr sz="16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500"/>
              </a:spcBef>
              <a:buFont typeface="Arial" pitchFamily="34" charset="0" panose="020B0604020202020204"/>
              <a:buNone/>
              <a:defRPr sz="16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500"/>
              </a:spcBef>
              <a:buFont typeface="Arial" pitchFamily="34" charset="0" panose="020B0604020202020204"/>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itchFamily="34" charset="0" panose="020B0604020202020204"/>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itchFamily="34" charset="0" panose="020B0604020202020204"/>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itchFamily="34" charset="0" panose="020B0604020202020204"/>
              <a:buNone/>
              <a:defRPr sz="1600" kern="1200">
                <a:solidFill>
                  <a:schemeClr val="tx1"/>
                </a:solidFill>
                <a:latin typeface="+mn-lt"/>
                <a:ea typeface="+mn-ea"/>
                <a:cs typeface="+mn-cs"/>
              </a:defRPr>
            </a:lvl9pPr>
          </a:lstStyle>
          <a:p>
            <a:r>
              <a:rPr lang="fr-FR" altLang="en-US" sz="1600" b="1">
                <a:solidFill>
                  <a:schemeClr val="bg1">
                    <a:alpha val="100000"/>
                  </a:schemeClr>
                </a:solidFill>
                <a:latin typeface="Avenir Next" pitchFamily="34" charset="0"/>
                <a:ea typeface="Avenir Next" pitchFamily="34" charset="0"/>
                <a:cs typeface="Avenir Next" pitchFamily="34" charset="0"/>
              </a:rPr>
              <a:t>Green Store Challenge </a:t>
            </a:r>
            <a:r>
              <a:rPr lang="fr-FR" altLang="en-US" sz="1600" b="0">
                <a:solidFill>
                  <a:schemeClr val="bg1">
                    <a:alpha val="100000"/>
                  </a:schemeClr>
                </a:solidFill>
                <a:latin typeface="Avenir Next" pitchFamily="34" charset="0"/>
                <a:ea typeface="Avenir Next" pitchFamily="34" charset="0"/>
                <a:cs typeface="Avenir Next" pitchFamily="34" charset="0"/>
              </a:rPr>
              <a:t>LVMH x PARIS GOOD FASHION</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6">
            <a:lumMod val="50000"/>
            <a:alpha val="100000"/>
          </a:schemeClr>
        </a:solidFill>
      </p:bgPr>
    </p:bg>
    <p:spTree>
      <p:nvGrpSpPr>
        <p:cNvPr id="1" name=""/>
        <p:cNvGrpSpPr/>
        <p:nvPr/>
      </p:nvGrpSpPr>
      <p:grpSpPr>
        <a:xfrm>
          <a:off x="0" y="0"/>
          <a:ext cx="0" cy="0"/>
          <a:chOff x="0" y="0"/>
          <a:chExt cx="0" cy="0"/>
        </a:xfrm>
      </p:grpSpPr>
      <p:sp>
        <p:nvSpPr>
          <p:cNvPr id="2" name="Titre 1"/>
          <p:cNvSpPr>
            <a:spLocks noGrp="1" noEditPoints="1"/>
          </p:cNvSpPr>
          <p:nvPr>
            <p:ph type="title"/>
          </p:nvPr>
        </p:nvSpPr>
        <p:spPr/>
        <p:txBody>
          <a:bodyPr/>
          <a:lstStyle/>
          <a:p>
            <a:r>
              <a:rPr lang="fr-FR" sz="3600" b="1">
                <a:solidFill>
                  <a:schemeClr val="bg1">
                    <a:alpha val="100000"/>
                  </a:schemeClr>
                </a:solidFill>
                <a:latin typeface="Avenir Next" pitchFamily="34" charset="0"/>
                <a:ea typeface="Avenir Next" pitchFamily="34" charset="0"/>
                <a:cs typeface="Avenir Next" pitchFamily="34" charset="0"/>
              </a:rPr>
              <a:t>Fairly Made</a:t>
            </a:r>
          </a:p>
          <a:p>
            <a:endParaRPr lang="fr-FR" sz="3600" b="1">
              <a:solidFill>
                <a:schemeClr val="bg1">
                  <a:alpha val="100000"/>
                </a:schemeClr>
              </a:solidFill>
              <a:latin typeface="Avenir Next" pitchFamily="34" charset="0"/>
              <a:ea typeface="Avenir Next" pitchFamily="34" charset="0"/>
              <a:cs typeface="Avenir Next" pitchFamily="34" charset="0"/>
            </a:endParaRPr>
          </a:p>
        </p:txBody>
      </p:sp>
      <p:sp>
        <p:nvSpPr>
          <p:cNvPr id="3" name="Espace réservé au contenu 2"/>
          <p:cNvSpPr>
            <a:spLocks noGrp="1" noEditPoints="1"/>
          </p:cNvSpPr>
          <p:nvPr>
            <p:ph idx="1"/>
          </p:nvPr>
        </p:nvSpPr>
        <p:spPr>
          <a:xfrm>
            <a:off x="838200" y="965694"/>
            <a:ext cx="4953000" cy="4613477"/>
          </a:xfrm>
        </p:spPr>
        <p:txBody>
          <a:bodyPr/>
          <a:lstStyle/>
          <a:p>
            <a:pPr marL="0" indent="0">
              <a:buNone/>
            </a:pPr>
            <a:r>
              <a:rPr lang="fr-FR" sz="1300">
                <a:solidFill>
                  <a:schemeClr val="bg1">
                    <a:alpha val="100000"/>
                  </a:schemeClr>
                </a:solidFill>
                <a:latin typeface="Avenir Next" pitchFamily="34" charset="0"/>
                <a:ea typeface="Avenir Next" pitchFamily="34" charset="0"/>
                <a:cs typeface="Avenir Next" pitchFamily="34" charset="0"/>
              </a:rPr>
              <a:t>12 rue Philippe de Girard, 75018 Paris</a:t>
            </a:r>
          </a:p>
          <a:p>
            <a:pPr marL="0" indent="0">
              <a:buNone/>
            </a:pPr>
            <a:endParaRPr lang="fr-FR" sz="1300">
              <a:solidFill>
                <a:schemeClr val="bg1">
                  <a:alpha val="100000"/>
                </a:schemeClr>
              </a:solidFill>
              <a:latin typeface="Avenir Next" pitchFamily="34" charset="0"/>
              <a:ea typeface="Avenir Next" pitchFamily="34" charset="0"/>
              <a:cs typeface="Avenir Next" pitchFamily="34" charset="0"/>
            </a:endParaRPr>
          </a:p>
          <a:p>
            <a:pPr marL="0" indent="0">
              <a:buNone/>
            </a:pPr>
            <a:r>
              <a:rPr lang="fr-FR" sz="1300">
                <a:solidFill>
                  <a:schemeClr val="bg1">
                    <a:alpha val="100000"/>
                  </a:schemeClr>
                </a:solidFill>
                <a:latin typeface="Avenir Next" pitchFamily="34" charset="0"/>
                <a:ea typeface="Avenir Next" pitchFamily="34" charset="0"/>
                <a:cs typeface="Avenir Next" pitchFamily="34" charset="0"/>
              </a:rPr>
              <a:t>La startup Fairly Made a choisi de s’installer à la Caserne Paris dès la réhabilitation en 2021 de cette ancienne caserne de pompiers du XVIIIème arrondissement de Paris, destinée à devenir le plus grand hub de la mode durable en Europe, grâce au pilotage du groupe Impala.</a:t>
            </a:r>
          </a:p>
          <a:p>
            <a:pPr marL="0" indent="0">
              <a:buNone/>
            </a:pPr>
            <a:r>
              <a:rPr lang="fr-FR" sz="1300">
                <a:solidFill>
                  <a:schemeClr val="bg1">
                    <a:alpha val="100000"/>
                  </a:schemeClr>
                </a:solidFill>
                <a:latin typeface="Avenir Next" pitchFamily="34" charset="0"/>
                <a:ea typeface="Avenir Next" pitchFamily="34" charset="0"/>
                <a:cs typeface="Avenir Next" pitchFamily="34" charset="0"/>
              </a:rPr>
              <a:t>Le bâtiment, propriété de la régie immobilière de la Ville de Paris, s’étend sur 1700 m2 et dispose de toits végétalisés. Répondant aux exigences du plan climat voulu par la ville de Paris, l’architecture revisitée par l’Atelier Chaix et Morel, prône la frugalité des matières ; les espaces présentent des murs en pierre avec des éléments de briques existants ou béton ajouté lorsque nécessaire. Tous les espaces sont baignés de lumière naturelle, fonctionnels, souples et ﬂexibles.</a:t>
            </a:r>
          </a:p>
          <a:p>
            <a:pPr marL="0" indent="0">
              <a:buNone/>
            </a:pPr>
            <a:r>
              <a:rPr lang="fr-FR" sz="1300">
                <a:solidFill>
                  <a:schemeClr val="bg1">
                    <a:alpha val="100000"/>
                  </a:schemeClr>
                </a:solidFill>
                <a:latin typeface="Avenir Next" pitchFamily="34" charset="0"/>
                <a:ea typeface="Avenir Next" pitchFamily="34" charset="0"/>
                <a:cs typeface="Avenir Next" pitchFamily="34" charset="0"/>
              </a:rPr>
              <a:t>Fairly Made y déploie son extension d’activité mois après mois. Aujourd’hui, l’expert en traçabilité y accueille 75 salariés et côtoie au jour le jour les autres structures innovantes de l’écosystème comme Nona Source, des designers comme Benjamin Benmoyal, Jeanne Friot ou le Studio Paillette.</a:t>
            </a:r>
          </a:p>
        </p:txBody>
      </p:sp>
      <p:pic>
        <p:nvPicPr>
          <p:cNvPr id="8" name="Image 7"/>
          <p:cNvPicPr>
            <a:picLocks noChangeAspect="1"/>
          </p:cNvPicPr>
          <p:nvPr/>
        </p:nvPicPr>
        <p:blipFill>
          <a:blip r:embed="rId1"/>
          <a:srcRect/>
          <a:stretch>
            <a:fillRect/>
          </a:stretch>
        </p:blipFill>
        <p:spPr>
          <a:xfrm>
            <a:off x="6096000" y="2940702"/>
            <a:ext cx="5756878" cy="3239204"/>
          </a:xfrm>
          <a:prstGeom prst="rect">
            <a:avLst/>
          </a:prstGeom>
        </p:spPr>
      </p:pic>
      <p:sp>
        <p:nvSpPr>
          <p:cNvPr id="10" name="Sous-titre 2"/>
          <p:cNvSpPr/>
          <p:nvPr/>
        </p:nvSpPr>
        <p:spPr>
          <a:xfrm>
            <a:off x="0" y="6324556"/>
            <a:ext cx="12192000" cy="53344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itchFamily="34" charset="0" panose="020B0604020202020204"/>
              <a:buNone/>
              <a:defRPr sz="2400" kern="1200">
                <a:solidFill>
                  <a:schemeClr val="bg1">
                    <a:lumMod val="85000"/>
                  </a:schemeClr>
                </a:solidFill>
                <a:latin typeface="+mn-lt"/>
                <a:ea typeface="+mn-ea"/>
                <a:cs typeface="+mn-cs"/>
              </a:defRPr>
            </a:lvl1pPr>
            <a:lvl2pPr marL="457200" indent="0" algn="ctr" defTabSz="914400" rtl="0" eaLnBrk="1" latinLnBrk="0" hangingPunct="1">
              <a:lnSpc>
                <a:spcPct val="90000"/>
              </a:lnSpc>
              <a:spcBef>
                <a:spcPts val="500"/>
              </a:spcBef>
              <a:buFont typeface="Arial" pitchFamily="34" charset="0" panose="020B0604020202020204"/>
              <a:buNone/>
              <a:defRPr sz="20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500"/>
              </a:spcBef>
              <a:buFont typeface="Arial" pitchFamily="34" charset="0" panose="020B0604020202020204"/>
              <a:buNone/>
              <a:defRPr sz="18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500"/>
              </a:spcBef>
              <a:buFont typeface="Arial" pitchFamily="34" charset="0" panose="020B0604020202020204"/>
              <a:buNone/>
              <a:defRPr sz="16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500"/>
              </a:spcBef>
              <a:buFont typeface="Arial" pitchFamily="34" charset="0" panose="020B0604020202020204"/>
              <a:buNone/>
              <a:defRPr sz="16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500"/>
              </a:spcBef>
              <a:buFont typeface="Arial" pitchFamily="34" charset="0" panose="020B0604020202020204"/>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itchFamily="34" charset="0" panose="020B0604020202020204"/>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itchFamily="34" charset="0" panose="020B0604020202020204"/>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itchFamily="34" charset="0" panose="020B0604020202020204"/>
              <a:buNone/>
              <a:defRPr sz="1600" kern="1200">
                <a:solidFill>
                  <a:schemeClr val="tx1"/>
                </a:solidFill>
                <a:latin typeface="+mn-lt"/>
                <a:ea typeface="+mn-ea"/>
                <a:cs typeface="+mn-cs"/>
              </a:defRPr>
            </a:lvl9pPr>
          </a:lstStyle>
          <a:p>
            <a:r>
              <a:rPr lang="fr-FR" altLang="en-US" sz="1600" b="1">
                <a:solidFill>
                  <a:schemeClr val="bg1">
                    <a:alpha val="100000"/>
                  </a:schemeClr>
                </a:solidFill>
                <a:latin typeface="Avenir Next" pitchFamily="34" charset="0"/>
                <a:ea typeface="Avenir Next" pitchFamily="34" charset="0"/>
                <a:cs typeface="Avenir Next" pitchFamily="34" charset="0"/>
              </a:rPr>
              <a:t>Green Store Challenge </a:t>
            </a:r>
            <a:r>
              <a:rPr lang="fr-FR" altLang="en-US" sz="1600" b="0">
                <a:solidFill>
                  <a:schemeClr val="bg1">
                    <a:alpha val="100000"/>
                  </a:schemeClr>
                </a:solidFill>
                <a:latin typeface="Avenir Next" pitchFamily="34" charset="0"/>
                <a:ea typeface="Avenir Next" pitchFamily="34" charset="0"/>
                <a:cs typeface="Avenir Next" pitchFamily="34" charset="0"/>
              </a:rPr>
              <a:t>LVMH x PARIS GOOD FASHION</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6">
            <a:lumMod val="50000"/>
            <a:alpha val="100000"/>
          </a:schemeClr>
        </a:solidFill>
      </p:bgPr>
    </p:bg>
    <p:spTree>
      <p:nvGrpSpPr>
        <p:cNvPr id="1" name=""/>
        <p:cNvGrpSpPr/>
        <p:nvPr/>
      </p:nvGrpSpPr>
      <p:grpSpPr>
        <a:xfrm>
          <a:off x="0" y="0"/>
          <a:ext cx="0" cy="0"/>
          <a:chOff x="0" y="0"/>
          <a:chExt cx="0" cy="0"/>
        </a:xfrm>
      </p:grpSpPr>
      <p:sp>
        <p:nvSpPr>
          <p:cNvPr id="2" name="Titre 1"/>
          <p:cNvSpPr>
            <a:spLocks noGrp="1" noEditPoints="1"/>
          </p:cNvSpPr>
          <p:nvPr>
            <p:ph type="title"/>
          </p:nvPr>
        </p:nvSpPr>
        <p:spPr>
          <a:xfrm>
            <a:off x="838200" y="1027903"/>
            <a:ext cx="10515600" cy="1325563"/>
          </a:xfrm>
        </p:spPr>
        <p:txBody>
          <a:bodyPr/>
          <a:lstStyle/>
          <a:p>
            <a:r>
              <a:rPr lang="fr-FR" sz="3600" b="1">
                <a:solidFill>
                  <a:schemeClr val="bg1">
                    <a:alpha val="100000"/>
                  </a:schemeClr>
                </a:solidFill>
                <a:latin typeface="Avenir Next" pitchFamily="34" charset="0"/>
                <a:ea typeface="Avenir Next" pitchFamily="34" charset="0"/>
                <a:cs typeface="Avenir Next" pitchFamily="34" charset="0"/>
              </a:rPr>
              <a:t>Kiabi</a:t>
            </a:r>
          </a:p>
          <a:p>
            <a:endParaRPr lang="fr-FR" sz="3600" b="1">
              <a:solidFill>
                <a:schemeClr val="bg1">
                  <a:alpha val="100000"/>
                </a:schemeClr>
              </a:solidFill>
              <a:latin typeface="Avenir Next" pitchFamily="34" charset="0"/>
              <a:ea typeface="Avenir Next" pitchFamily="34" charset="0"/>
              <a:cs typeface="Avenir Next" pitchFamily="34" charset="0"/>
            </a:endParaRPr>
          </a:p>
        </p:txBody>
      </p:sp>
      <p:sp>
        <p:nvSpPr>
          <p:cNvPr id="4" name="BoîteDeDialogue 3"/>
          <p:cNvSpPr txBox="1"/>
          <p:nvPr/>
        </p:nvSpPr>
        <p:spPr>
          <a:xfrm>
            <a:off x="838200" y="1615281"/>
            <a:ext cx="4647414" cy="4259304"/>
          </a:xfrm>
          <a:prstGeom prst="rect">
            <a:avLst/>
          </a:prstGeom>
          <a:noFill/>
        </p:spPr>
        <p:txBody>
          <a:bodyPr wrap="square" rtlCol="0">
            <a:spAutoFit/>
          </a:bodyPr>
          <a:lstStyle/>
          <a:p>
            <a:r>
              <a:rPr lang="fr-FR" sz="1300">
                <a:solidFill>
                  <a:schemeClr val="bg1">
                    <a:alpha val="100000"/>
                  </a:schemeClr>
                </a:solidFill>
                <a:latin typeface="Avenir Next" pitchFamily="34" charset="0"/>
                <a:ea typeface="Avenir Next" pitchFamily="34" charset="0"/>
                <a:cs typeface="Avenir Next" pitchFamily="34" charset="0"/>
              </a:rPr>
              <a:t>2 Avenue de l’Avenir, 59260 Lezennes</a:t>
            </a:r>
          </a:p>
          <a:p>
            <a:endParaRPr lang="fr-FR" sz="1300">
              <a:solidFill>
                <a:schemeClr val="bg1">
                  <a:alpha val="100000"/>
                </a:schemeClr>
              </a:solidFill>
              <a:latin typeface="Avenir Next" pitchFamily="34" charset="0"/>
              <a:ea typeface="Avenir Next" pitchFamily="34" charset="0"/>
              <a:cs typeface="Avenir Next" pitchFamily="34" charset="0"/>
            </a:endParaRPr>
          </a:p>
          <a:p>
            <a:r>
              <a:rPr lang="en-US" sz="1300">
                <a:solidFill>
                  <a:schemeClr val="bg1">
                    <a:alpha val="100000"/>
                  </a:schemeClr>
                </a:solidFill>
                <a:latin typeface="Avenir Next" pitchFamily="34" charset="0"/>
                <a:ea typeface="Avenir Next" pitchFamily="34" charset="0"/>
                <a:cs typeface="Avenir Next" pitchFamily="34" charset="0"/>
              </a:rPr>
              <a:t>À Lezennes, Kiabi </a:t>
            </a:r>
            <a:r>
              <a:rPr lang="fr-FR" sz="1300">
                <a:solidFill>
                  <a:schemeClr val="bg1">
                    <a:alpha val="100000"/>
                  </a:schemeClr>
                </a:solidFill>
                <a:latin typeface="Avenir Next" pitchFamily="34" charset="0"/>
                <a:ea typeface="Avenir Next" pitchFamily="34" charset="0"/>
                <a:cs typeface="Avenir Next" pitchFamily="34" charset="0"/>
              </a:rPr>
              <a:t>a </a:t>
            </a:r>
            <a:r>
              <a:rPr lang="en-US" sz="1300">
                <a:solidFill>
                  <a:schemeClr val="bg1">
                    <a:alpha val="100000"/>
                  </a:schemeClr>
                </a:solidFill>
                <a:latin typeface="Avenir Next" pitchFamily="34" charset="0"/>
                <a:ea typeface="Avenir Next" pitchFamily="34" charset="0"/>
                <a:cs typeface="Avenir Next" pitchFamily="34" charset="0"/>
              </a:rPr>
              <a:t>inaugur</a:t>
            </a:r>
            <a:r>
              <a:rPr lang="fr-FR" sz="1300">
                <a:solidFill>
                  <a:schemeClr val="bg1">
                    <a:alpha val="100000"/>
                  </a:schemeClr>
                </a:solidFill>
                <a:latin typeface="Avenir Next" pitchFamily="34" charset="0"/>
                <a:ea typeface="Avenir Next" pitchFamily="34" charset="0"/>
                <a:cs typeface="Avenir Next" pitchFamily="34" charset="0"/>
              </a:rPr>
              <a:t>é</a:t>
            </a:r>
            <a:r>
              <a:rPr lang="en-US" sz="1300">
                <a:solidFill>
                  <a:schemeClr val="bg1">
                    <a:alpha val="100000"/>
                  </a:schemeClr>
                </a:solidFill>
                <a:latin typeface="Avenir Next" pitchFamily="34" charset="0"/>
                <a:ea typeface="Avenir Next" pitchFamily="34" charset="0"/>
                <a:cs typeface="Avenir Next" pitchFamily="34" charset="0"/>
              </a:rPr>
              <a:t> un magasin de 3 000 m², </a:t>
            </a:r>
            <a:r>
              <a:rPr lang="fr-FR" sz="1300">
                <a:solidFill>
                  <a:schemeClr val="bg1">
                    <a:alpha val="100000"/>
                  </a:schemeClr>
                </a:solidFill>
                <a:latin typeface="Avenir Next" pitchFamily="34" charset="0"/>
                <a:ea typeface="Avenir Next" pitchFamily="34" charset="0"/>
                <a:cs typeface="Avenir Next" pitchFamily="34" charset="0"/>
              </a:rPr>
              <a:t>voulu comme un </a:t>
            </a:r>
            <a:r>
              <a:rPr lang="en-US" sz="1300">
                <a:solidFill>
                  <a:schemeClr val="bg1">
                    <a:alpha val="100000"/>
                  </a:schemeClr>
                </a:solidFill>
                <a:latin typeface="Avenir Next" pitchFamily="34" charset="0"/>
                <a:ea typeface="Avenir Next" pitchFamily="34" charset="0"/>
                <a:cs typeface="Avenir Next" pitchFamily="34" charset="0"/>
              </a:rPr>
              <a:t>véritable laboratoire d’innovations. Conçu pour tester de nouvelles idées, ce point de vente expérimente la </a:t>
            </a:r>
            <a:r>
              <a:rPr lang="fr-FR" sz="1300">
                <a:solidFill>
                  <a:schemeClr val="bg1">
                    <a:alpha val="100000"/>
                  </a:schemeClr>
                </a:solidFill>
                <a:latin typeface="Avenir Next" pitchFamily="34" charset="0"/>
                <a:ea typeface="Avenir Next" pitchFamily="34" charset="0"/>
                <a:cs typeface="Avenir Next" pitchFamily="34" charset="0"/>
              </a:rPr>
              <a:t>solution </a:t>
            </a:r>
            <a:r>
              <a:rPr lang="en-US" sz="1300">
                <a:solidFill>
                  <a:schemeClr val="bg1">
                    <a:alpha val="100000"/>
                  </a:schemeClr>
                </a:solidFill>
                <a:latin typeface="Avenir Next" pitchFamily="34" charset="0"/>
                <a:ea typeface="Avenir Next" pitchFamily="34" charset="0"/>
                <a:cs typeface="Avenir Next" pitchFamily="34" charset="0"/>
              </a:rPr>
              <a:t>technologi</a:t>
            </a:r>
            <a:r>
              <a:rPr lang="fr-FR" sz="1300">
                <a:solidFill>
                  <a:schemeClr val="bg1">
                    <a:alpha val="100000"/>
                  </a:schemeClr>
                </a:solidFill>
                <a:latin typeface="Avenir Next" pitchFamily="34" charset="0"/>
                <a:ea typeface="Avenir Next" pitchFamily="34" charset="0"/>
                <a:cs typeface="Avenir Next" pitchFamily="34" charset="0"/>
              </a:rPr>
              <a:t>qu</a:t>
            </a:r>
            <a:r>
              <a:rPr lang="en-US" sz="1300">
                <a:solidFill>
                  <a:schemeClr val="bg1">
                    <a:alpha val="100000"/>
                  </a:schemeClr>
                </a:solidFill>
                <a:latin typeface="Avenir Next" pitchFamily="34" charset="0"/>
                <a:ea typeface="Avenir Next" pitchFamily="34" charset="0"/>
                <a:cs typeface="Avenir Next" pitchFamily="34" charset="0"/>
              </a:rPr>
              <a:t>e</a:t>
            </a:r>
            <a:r>
              <a:rPr lang="fr-FR" sz="1300">
                <a:solidFill>
                  <a:schemeClr val="bg1">
                    <a:alpha val="100000"/>
                  </a:schemeClr>
                </a:solidFill>
                <a:latin typeface="Avenir Next" pitchFamily="34" charset="0"/>
                <a:ea typeface="Avenir Next" pitchFamily="34" charset="0"/>
                <a:cs typeface="Avenir Next" pitchFamily="34" charset="0"/>
              </a:rPr>
              <a:t> de traçabilité</a:t>
            </a:r>
            <a:r>
              <a:rPr lang="en-US" sz="1300">
                <a:solidFill>
                  <a:schemeClr val="bg1">
                    <a:alpha val="100000"/>
                  </a:schemeClr>
                </a:solidFill>
                <a:latin typeface="Avenir Next" pitchFamily="34" charset="0"/>
                <a:ea typeface="Avenir Next" pitchFamily="34" charset="0"/>
                <a:cs typeface="Avenir Next" pitchFamily="34" charset="0"/>
              </a:rPr>
              <a:t> RFID, des services de personnalisation et la seconde main.</a:t>
            </a:r>
            <a:endParaRPr lang="fr-FR" sz="1300">
              <a:solidFill>
                <a:schemeClr val="bg1">
                  <a:alpha val="100000"/>
                </a:schemeClr>
              </a:solidFill>
              <a:latin typeface="Avenir Next" pitchFamily="34" charset="0"/>
              <a:ea typeface="Avenir Next" pitchFamily="34" charset="0"/>
              <a:cs typeface="Avenir Next" pitchFamily="34" charset="0"/>
            </a:endParaRPr>
          </a:p>
          <a:p>
            <a:endParaRPr lang="fr-FR" sz="1300">
              <a:solidFill>
                <a:schemeClr val="bg1">
                  <a:alpha val="100000"/>
                </a:schemeClr>
              </a:solidFill>
              <a:latin typeface="Avenir Next" pitchFamily="34" charset="0"/>
              <a:ea typeface="Avenir Next" pitchFamily="34" charset="0"/>
              <a:cs typeface="Avenir Next" pitchFamily="34" charset="0"/>
            </a:endParaRPr>
          </a:p>
          <a:p>
            <a:r>
              <a:rPr lang="fr-FR" sz="1300">
                <a:solidFill>
                  <a:schemeClr val="bg1">
                    <a:alpha val="100000"/>
                  </a:schemeClr>
                </a:solidFill>
                <a:latin typeface="Avenir Next" pitchFamily="34" charset="0"/>
                <a:ea typeface="Avenir Next" pitchFamily="34" charset="0"/>
                <a:cs typeface="Avenir Next" pitchFamily="34" charset="0"/>
              </a:rPr>
              <a:t>Par ailleurs, dans le cadre de sa stratégie environnementale très ambitieuse, la marque est parvenue, depuis trois ans, à éliminer tous les polybags en plastique. Pour le mobilier et l’équipement des magasins, la marque a demandé à tous ses fournisseurs étrangers (Chine) de supprimer, de tous les colis d’emballage les matières plastiques. Le plastique a été remplacé par du papier (enveloppe en papier pour la visserie, feuille de papier pour envelopper les produits (mannequins, rideau de cabines…), et par des blocs en cartons pour bloquer les produits en métal dans les cartons d’emballage). Ce qui, au regard d’une marque aussi grand public, produisant essentiellement en Asie, est une véritable gageure.</a:t>
            </a:r>
          </a:p>
        </p:txBody>
      </p:sp>
      <p:pic>
        <p:nvPicPr>
          <p:cNvPr id="5" name="Image 4"/>
          <p:cNvPicPr>
            <a:picLocks noChangeAspect="1"/>
          </p:cNvPicPr>
          <p:nvPr/>
        </p:nvPicPr>
        <p:blipFill>
          <a:blip r:embed="rId1"/>
          <a:srcRect/>
          <a:stretch>
            <a:fillRect/>
          </a:stretch>
        </p:blipFill>
        <p:spPr>
          <a:xfrm>
            <a:off x="6096000" y="2945666"/>
            <a:ext cx="5787075" cy="3257563"/>
          </a:xfrm>
          <a:prstGeom prst="rect">
            <a:avLst/>
          </a:prstGeom>
        </p:spPr>
      </p:pic>
      <p:sp>
        <p:nvSpPr>
          <p:cNvPr id="10" name="Sous-titre 2"/>
          <p:cNvSpPr/>
          <p:nvPr/>
        </p:nvSpPr>
        <p:spPr>
          <a:xfrm>
            <a:off x="0" y="6324556"/>
            <a:ext cx="12192000" cy="53344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itchFamily="34" charset="0" panose="020B0604020202020204"/>
              <a:buNone/>
              <a:defRPr sz="2400" kern="1200">
                <a:solidFill>
                  <a:schemeClr val="bg1">
                    <a:lumMod val="85000"/>
                  </a:schemeClr>
                </a:solidFill>
                <a:latin typeface="+mn-lt"/>
                <a:ea typeface="+mn-ea"/>
                <a:cs typeface="+mn-cs"/>
              </a:defRPr>
            </a:lvl1pPr>
            <a:lvl2pPr marL="457200" indent="0" algn="ctr" defTabSz="914400" rtl="0" eaLnBrk="1" latinLnBrk="0" hangingPunct="1">
              <a:lnSpc>
                <a:spcPct val="90000"/>
              </a:lnSpc>
              <a:spcBef>
                <a:spcPts val="500"/>
              </a:spcBef>
              <a:buFont typeface="Arial" pitchFamily="34" charset="0" panose="020B0604020202020204"/>
              <a:buNone/>
              <a:defRPr sz="20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500"/>
              </a:spcBef>
              <a:buFont typeface="Arial" pitchFamily="34" charset="0" panose="020B0604020202020204"/>
              <a:buNone/>
              <a:defRPr sz="18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500"/>
              </a:spcBef>
              <a:buFont typeface="Arial" pitchFamily="34" charset="0" panose="020B0604020202020204"/>
              <a:buNone/>
              <a:defRPr sz="16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500"/>
              </a:spcBef>
              <a:buFont typeface="Arial" pitchFamily="34" charset="0" panose="020B0604020202020204"/>
              <a:buNone/>
              <a:defRPr sz="16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500"/>
              </a:spcBef>
              <a:buFont typeface="Arial" pitchFamily="34" charset="0" panose="020B0604020202020204"/>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itchFamily="34" charset="0" panose="020B0604020202020204"/>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itchFamily="34" charset="0" panose="020B0604020202020204"/>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itchFamily="34" charset="0" panose="020B0604020202020204"/>
              <a:buNone/>
              <a:defRPr sz="1600" kern="1200">
                <a:solidFill>
                  <a:schemeClr val="tx1"/>
                </a:solidFill>
                <a:latin typeface="+mn-lt"/>
                <a:ea typeface="+mn-ea"/>
                <a:cs typeface="+mn-cs"/>
              </a:defRPr>
            </a:lvl9pPr>
          </a:lstStyle>
          <a:p>
            <a:r>
              <a:rPr lang="fr-FR" altLang="en-US" sz="1600" b="1">
                <a:solidFill>
                  <a:schemeClr val="bg1">
                    <a:alpha val="100000"/>
                  </a:schemeClr>
                </a:solidFill>
                <a:latin typeface="Avenir Next" pitchFamily="34" charset="0"/>
                <a:ea typeface="Avenir Next" pitchFamily="34" charset="0"/>
                <a:cs typeface="Avenir Next" pitchFamily="34" charset="0"/>
              </a:rPr>
              <a:t>Green Store Challenge </a:t>
            </a:r>
            <a:r>
              <a:rPr lang="fr-FR" altLang="en-US" sz="1600" b="0">
                <a:solidFill>
                  <a:schemeClr val="bg1">
                    <a:alpha val="100000"/>
                  </a:schemeClr>
                </a:solidFill>
                <a:latin typeface="Avenir Next" pitchFamily="34" charset="0"/>
                <a:ea typeface="Avenir Next" pitchFamily="34" charset="0"/>
                <a:cs typeface="Avenir Next" pitchFamily="34" charset="0"/>
              </a:rPr>
              <a:t>LVMH x PARIS GOOD FASHION</a:t>
            </a:r>
          </a:p>
        </p:txBody>
      </p:sp>
    </p:spTree>
  </p:cSld>
  <p:clrMapOvr>
    <a:masterClrMapping/>
  </p:clrMapOvr>
</p:sld>
</file>

<file path=ppt/theme/theme1.xml><?xml version="1.0" encoding="utf-8"?>
<a:theme xmlns:a="http://schemas.openxmlformats.org/drawingml/2006/main" name="Humeur estivale">
  <a:themeElements>
    <a:clrScheme name="Humeur estivale">
      <a:dk1>
        <a:srgbClr val="000000"/>
      </a:dk1>
      <a:lt1>
        <a:sysClr val="window" lastClr="FFFFFF"/>
      </a:lt1>
      <a:dk2>
        <a:srgbClr val="768896"/>
      </a:dk2>
      <a:lt2>
        <a:srgbClr val="D6E3E9"/>
      </a:lt2>
      <a:accent1>
        <a:srgbClr val="53BBC9"/>
      </a:accent1>
      <a:accent2>
        <a:srgbClr val="669ACC"/>
      </a:accent2>
      <a:accent3>
        <a:srgbClr val="A1BF99"/>
      </a:accent3>
      <a:accent4>
        <a:srgbClr val="FFCC00"/>
      </a:accent4>
      <a:accent5>
        <a:srgbClr val="84ACB6"/>
      </a:accent5>
      <a:accent6>
        <a:srgbClr val="2683C6"/>
      </a:accent6>
      <a:hlink>
        <a:srgbClr val="1C6294"/>
      </a:hlink>
      <a:folHlink>
        <a:srgbClr val="75B5E4"/>
      </a:folHlink>
    </a:clrScheme>
    <a:fontScheme name="Humeur estivale">
      <a:majorFont>
        <a:latin typeface="Verdana Bold"/>
        <a:ea typeface=""/>
        <a:cs typeface=""/>
      </a:majorFont>
      <a:minorFont>
        <a:latin typeface="Verdana"/>
        <a:ea typeface=""/>
        <a:cs typeface=""/>
      </a:minorFont>
    </a:fontScheme>
    <a:fmtScheme name="Humeur estival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Office Notes Theme">
  <a:themeElements>
    <a:clrScheme name="Office Notes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Notes Theme">
      <a:majorFont>
        <a:latin typeface="Calibri"/>
        <a:ea typeface=""/>
        <a:cs typeface=""/>
      </a:majorFont>
      <a:minorFont>
        <a:latin typeface="Calibri"/>
        <a:ea typeface=""/>
        <a:cs typeface=""/>
      </a:minorFont>
    </a:fontScheme>
    <a:fmtScheme name="Office Notes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1"/>
        </a:gradFill>
      </a:fillStyleLst>
      <a:lnStyleLst>
        <a:ln w="9525" cap="flat" cmpd="sng">
          <a:solidFill>
            <a:schemeClr val="phClr">
              <a:shade val="95000"/>
              <a:satMod val="105000"/>
            </a:schemeClr>
          </a:solidFill>
          <a:prstDash val="solid"/>
        </a:ln>
        <a:ln w="25400" cap="flat" cmpd="sng">
          <a:solidFill>
            <a:schemeClr val="phClr"/>
          </a:solidFill>
          <a:prstDash val="solid"/>
        </a:ln>
        <a:ln w="38100" cap="flat" cmpd="sng">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Par défaut">
  <a:themeElements>
    <a:clrScheme name="Bureau">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Bureau">
      <a:majorFont>
        <a:latin typeface="Calibri Light" panose="020F0302020204030204"/>
        <a:ea typeface=""/>
        <a:cs typeface=""/>
        <a:font script="Arab" typeface="Times New Roman"/>
        <a:font script="Armn" typeface="Arial"/>
        <a:font script="Beng" typeface="Vrinda"/>
        <a:font script="Bopo" typeface="Microsoft JhengHei"/>
        <a:font script="Cher" typeface="Plantagenet Cherokee"/>
        <a:font script="Deva" typeface="Mangal"/>
        <a:font script="Ethi" typeface="Nyala"/>
        <a:font script="Geor" typeface="Sylfaen"/>
        <a:font script="Gujr" typeface="Shruti"/>
        <a:font script="Guru" typeface="Raavi"/>
        <a:font script="Hang" typeface="맑은 고딕"/>
        <a:font script="Hebr" typeface="Times New Roman"/>
        <a:font script="Knda" typeface="Tunga"/>
        <a:font script="Khmr" typeface="MoolBoran"/>
        <a:font script="Laoo" typeface="DokChampa"/>
        <a:font script="Mlym" typeface="Kartika"/>
        <a:font script="Mong" typeface="Mongolian Baiti"/>
        <a:font script="Mymr" typeface="Myanmar Text"/>
        <a:font script="Orya" typeface="Kalinga"/>
        <a:font script="Sinh" typeface="Iskoola Pota"/>
        <a:font script="Syrc" typeface="Estrangelo Edessa"/>
        <a:font script="Taml" typeface="Latha"/>
        <a:font script="Telu" typeface="Gautami"/>
        <a:font script="Thaa" typeface="MV Boli"/>
        <a:font script="Thai" typeface="Angsana New"/>
        <a:font script="Tibt" typeface="Microsoft Himalaya"/>
        <a:font script="Cans" typeface="Euphemia"/>
        <a:font script="Yiii" typeface="Microsoft Yi Baiti"/>
        <a:font script="Osma" typeface="Ebrima"/>
        <a:font script="Tale" typeface="Microsoft Tai Le"/>
        <a:font script="Bugi" typeface="Leelawadee UI"/>
        <a:font script="Talu" typeface="Microsoft New Tai Lue"/>
        <a:font script="Tfng" typeface="Ebrima"/>
        <a:font script="Hans" typeface="等线 Light"/>
        <a:font script="Hant" typeface="新細明體"/>
        <a:font script="Java" typeface="Javanese Text"/>
        <a:font script="Nkoo" typeface="Ebrima"/>
        <a:font script="Phag" typeface="Phagspa"/>
        <a:font script="Syre" typeface="Estrangelo Edessa"/>
        <a:font script="Syrj" typeface="Estrangelo Edessa"/>
        <a:font script="Syrn" typeface="Estrangelo Edessa"/>
        <a:font script="Jpan" typeface="游ゴシック Light"/>
        <a:font script="Olck" typeface="Nirmala UI"/>
        <a:font script="Lisu" typeface="Segoe UI"/>
        <a:font script="Sora" typeface="Nirmala UI"/>
      </a:majorFont>
      <a:minorFont>
        <a:latin typeface="Calibri" panose="020F0502020204030204"/>
        <a:ea typeface=""/>
        <a:cs typeface=""/>
        <a:font script="Arab" typeface="Arial"/>
        <a:font script="Armn" typeface="Arial"/>
        <a:font script="Beng" typeface="Vrinda"/>
        <a:font script="Bopo" typeface="Microsoft JhengHei"/>
        <a:font script="Cher" typeface="Plantagenet Cherokee"/>
        <a:font script="Deva" typeface="Mangal"/>
        <a:font script="Ethi" typeface="Nyala"/>
        <a:font script="Geor" typeface="Sylfaen"/>
        <a:font script="Gujr" typeface="Shruti"/>
        <a:font script="Guru" typeface="Raavi"/>
        <a:font script="Hang" typeface="맑은 고딕"/>
        <a:font script="Hebr" typeface="Arial"/>
        <a:font script="Knda" typeface="Tunga"/>
        <a:font script="Khmr" typeface="DaunPenh"/>
        <a:font script="Laoo" typeface="DokChampa"/>
        <a:font script="Mlym" typeface="Kartika"/>
        <a:font script="Mong" typeface="Mongolian Baiti"/>
        <a:font script="Mymr" typeface="Myanmar Text"/>
        <a:font script="Orya" typeface="Kalinga"/>
        <a:font script="Sinh" typeface="Iskoola Pota"/>
        <a:font script="Syrc" typeface="Estrangelo Edessa"/>
        <a:font script="Taml" typeface="Latha"/>
        <a:font script="Telu" typeface="Gautami"/>
        <a:font script="Thaa" typeface="MV Boli"/>
        <a:font script="Thai" typeface="Cordia New"/>
        <a:font script="Tibt" typeface="Microsoft Himalaya"/>
        <a:font script="Cans" typeface="Euphemia"/>
        <a:font script="Yiii" typeface="Microsoft Yi Baiti"/>
        <a:font script="Osma" typeface="Ebrima"/>
        <a:font script="Tale" typeface="Microsoft Tai Le"/>
        <a:font script="Bugi" typeface="Leelawadee UI"/>
        <a:font script="Talu" typeface="Microsoft New Tai Lue"/>
        <a:font script="Tfng" typeface="Ebrima"/>
        <a:font script="Hans" typeface="等线"/>
        <a:font script="Hant" typeface="新細明體"/>
        <a:font script="Java" typeface="Javanese Text"/>
        <a:font script="Nkoo" typeface="Ebrima"/>
        <a:font script="Phag" typeface="Phagspa"/>
        <a:font script="Syre" typeface="Estrangelo Edessa"/>
        <a:font script="Syrj" typeface="Estrangelo Edessa"/>
        <a:font script="Syrn" typeface="Estrangelo Edessa"/>
        <a:font script="Jpan" typeface="游ゴシック"/>
        <a:font script="Olck" typeface="Nirmala UI"/>
        <a:font script="Lisu" typeface="Segoe UI"/>
        <a:font script="Sora" typeface="Nirmala UI"/>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Widescreen</PresentationFormat>
  <Paragraphs>0</Paragraphs>
  <Slides>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vt:i4>
      </vt:variant>
    </vt:vector>
  </HeadingPairs>
  <TitlesOfParts>
    <vt:vector size="5" baseType="lpstr">
      <vt:lpstr>Arial</vt:lpstr>
      <vt:lpstr>Calibri</vt:lpstr>
      <vt:lpstr>Calibri Light</vt:lpstr>
      <vt:lpstr>Office Theme</vt:lpstr>
      <vt:lpstr>PowerPoint Presentation</vt:lpstr>
    </vt:vector>
  </TitlesOfParts>
  <Company>Mobile Systems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Lefort Isa</dc:creator>
  <cp:lastModifiedBy>Lefort Isa</cp:lastModifiedBy>
  <cp:revision>1</cp:revision>
  <dcterms:created xsi:type="dcterms:W3CDTF">2024-12-02T06:04:27Z</dcterms:created>
  <dcterms:modified xsi:type="dcterms:W3CDTF">2024-12-12T05:05:46Z</dcterms:modified>
</cp:coreProperties>
</file>